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9" r:id="rId2"/>
    <p:sldId id="296" r:id="rId3"/>
    <p:sldId id="318" r:id="rId4"/>
    <p:sldId id="257" r:id="rId5"/>
    <p:sldId id="320" r:id="rId6"/>
    <p:sldId id="260" r:id="rId7"/>
    <p:sldId id="261" r:id="rId8"/>
    <p:sldId id="262" r:id="rId9"/>
    <p:sldId id="322" r:id="rId10"/>
    <p:sldId id="264" r:id="rId11"/>
    <p:sldId id="323" r:id="rId12"/>
    <p:sldId id="324" r:id="rId13"/>
    <p:sldId id="266" r:id="rId14"/>
    <p:sldId id="267" r:id="rId15"/>
    <p:sldId id="269" r:id="rId16"/>
    <p:sldId id="271" r:id="rId17"/>
    <p:sldId id="325" r:id="rId18"/>
    <p:sldId id="270" r:id="rId19"/>
    <p:sldId id="276" r:id="rId20"/>
    <p:sldId id="279" r:id="rId21"/>
    <p:sldId id="312" r:id="rId22"/>
    <p:sldId id="360" r:id="rId23"/>
    <p:sldId id="280" r:id="rId24"/>
    <p:sldId id="281" r:id="rId25"/>
    <p:sldId id="282" r:id="rId26"/>
    <p:sldId id="291" r:id="rId27"/>
    <p:sldId id="284" r:id="rId28"/>
    <p:sldId id="355" r:id="rId29"/>
    <p:sldId id="290" r:id="rId30"/>
    <p:sldId id="356" r:id="rId31"/>
    <p:sldId id="358" r:id="rId32"/>
    <p:sldId id="357" r:id="rId33"/>
    <p:sldId id="359" r:id="rId34"/>
    <p:sldId id="273" r:id="rId35"/>
    <p:sldId id="288" r:id="rId36"/>
    <p:sldId id="289" r:id="rId37"/>
    <p:sldId id="307" r:id="rId38"/>
    <p:sldId id="304" r:id="rId39"/>
    <p:sldId id="308" r:id="rId40"/>
    <p:sldId id="309" r:id="rId41"/>
    <p:sldId id="305" r:id="rId42"/>
    <p:sldId id="306" r:id="rId43"/>
    <p:sldId id="298" r:id="rId44"/>
    <p:sldId id="333" r:id="rId45"/>
    <p:sldId id="334" r:id="rId46"/>
    <p:sldId id="286" r:id="rId47"/>
    <p:sldId id="268" r:id="rId48"/>
    <p:sldId id="336" r:id="rId49"/>
    <p:sldId id="335" r:id="rId50"/>
    <p:sldId id="387" r:id="rId51"/>
    <p:sldId id="385" r:id="rId52"/>
    <p:sldId id="386" r:id="rId53"/>
    <p:sldId id="338" r:id="rId54"/>
    <p:sldId id="337" r:id="rId55"/>
    <p:sldId id="326" r:id="rId56"/>
    <p:sldId id="342" r:id="rId57"/>
    <p:sldId id="327" r:id="rId58"/>
    <p:sldId id="339" r:id="rId59"/>
    <p:sldId id="329" r:id="rId60"/>
    <p:sldId id="344" r:id="rId61"/>
    <p:sldId id="345" r:id="rId62"/>
    <p:sldId id="343" r:id="rId63"/>
    <p:sldId id="346" r:id="rId64"/>
    <p:sldId id="388" r:id="rId65"/>
    <p:sldId id="347" r:id="rId66"/>
    <p:sldId id="348" r:id="rId67"/>
    <p:sldId id="349" r:id="rId68"/>
    <p:sldId id="340" r:id="rId69"/>
    <p:sldId id="362" r:id="rId70"/>
    <p:sldId id="367" r:id="rId71"/>
    <p:sldId id="366" r:id="rId72"/>
    <p:sldId id="368" r:id="rId73"/>
    <p:sldId id="371" r:id="rId74"/>
    <p:sldId id="369" r:id="rId75"/>
    <p:sldId id="374" r:id="rId76"/>
    <p:sldId id="372" r:id="rId77"/>
    <p:sldId id="370" r:id="rId78"/>
    <p:sldId id="373" r:id="rId79"/>
    <p:sldId id="365" r:id="rId80"/>
    <p:sldId id="330" r:id="rId81"/>
    <p:sldId id="331" r:id="rId82"/>
    <p:sldId id="375" r:id="rId83"/>
    <p:sldId id="376" r:id="rId84"/>
    <p:sldId id="377" r:id="rId85"/>
    <p:sldId id="364" r:id="rId86"/>
    <p:sldId id="382" r:id="rId87"/>
    <p:sldId id="389" r:id="rId88"/>
    <p:sldId id="390" r:id="rId89"/>
    <p:sldId id="391" r:id="rId90"/>
    <p:sldId id="392" r:id="rId91"/>
    <p:sldId id="393" r:id="rId92"/>
    <p:sldId id="383" r:id="rId93"/>
    <p:sldId id="394" r:id="rId94"/>
    <p:sldId id="395" r:id="rId95"/>
    <p:sldId id="384" r:id="rId96"/>
    <p:sldId id="378" r:id="rId97"/>
    <p:sldId id="397" r:id="rId98"/>
    <p:sldId id="379" r:id="rId99"/>
    <p:sldId id="380" r:id="rId100"/>
    <p:sldId id="381" r:id="rId101"/>
    <p:sldId id="361" r:id="rId102"/>
    <p:sldId id="332" r:id="rId103"/>
    <p:sldId id="317" r:id="rId104"/>
    <p:sldId id="299" r:id="rId105"/>
    <p:sldId id="285" r:id="rId106"/>
    <p:sldId id="272" r:id="rId107"/>
    <p:sldId id="277" r:id="rId108"/>
    <p:sldId id="283" r:id="rId109"/>
    <p:sldId id="274" r:id="rId110"/>
    <p:sldId id="278" r:id="rId111"/>
    <p:sldId id="292" r:id="rId112"/>
    <p:sldId id="295" r:id="rId113"/>
    <p:sldId id="396" r:id="rId114"/>
    <p:sldId id="300" r:id="rId11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58D05219-7C7B-4B91-A7AF-DC0AF21441D4}" v="8" dt="2020-03-15T18:19:04.037"/>
    <p1510:client id="{7B93843C-DFF4-4B6D-9934-AB8C4C568E2D}" v="86" dt="2020-03-14T00:29:41.866"/>
    <p1510:client id="{B7CA8C48-7DAD-40D1-BA98-01463637147D}" v="67" dt="2020-03-14T21:04:2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31" autoAdjust="0"/>
  </p:normalViewPr>
  <p:slideViewPr>
    <p:cSldViewPr snapToGrid="0">
      <p:cViewPr varScale="1">
        <p:scale>
          <a:sx n="54" d="100"/>
          <a:sy n="54" d="100"/>
        </p:scale>
        <p:origin x="128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3/04/2020</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Stone%E2%80%93Weierstrass_theorem"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math.tifr.res.in/~publ/ln/tifr16.pdf"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polynomial_regression.ipynb"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training_error_versus_validation_error.ipynb"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ipynb"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curvas_de_aprendizado.ipynb"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n.wikipedia.org/wiki/Norm_(mathematics)#Euclidean_norm"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stackoverflow.com/questions/12578336/why-is-the-bias-term-not-regularized-in-ridge-regression" TargetMode="External"/><Relationship Id="rId5" Type="http://schemas.openxmlformats.org/officeDocument/2006/relationships/hyperlink" Target="https://stackoverflow.com/questions/54017246/why-is-theta0-skipped-while-performing-regulariztion-on-regression" TargetMode="External"/><Relationship Id="rId4" Type="http://schemas.openxmlformats.org/officeDocument/2006/relationships/hyperlink" Target="https://stats.stackexchange.com/questions/86991/reason-for-not-shrinking-the-bias-intercept-term-in-regression"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regularization/ridge_regression.ipynb"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 produto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um autovalor igual a zero significa nenhuma informação</a:t>
            </a:r>
            <a:r>
              <a:rPr lang="pt-BR" baseline="0" dirty="0"/>
              <a:t> na direção do autovetor correspondente</a:t>
            </a:r>
            <a:r>
              <a:rPr lang="pt-BR" dirty="0"/>
              <a:t>. Portanto, você pode reduzir a dimensão sem perder nenhuma informação. No entanto, nos algoritmos de redução de dimensão (e.g., PCA), na verdade perdemos alguma informação.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a:t>
            </a:r>
            <a:r>
              <a:rPr lang="pt-BR" sz="1200" b="1" dirty="0"/>
              <a:t>posto</a:t>
            </a:r>
            <a:r>
              <a:rPr lang="pt-BR" sz="1200" dirty="0"/>
              <a:t> de uma matriz é dado pelo número de </a:t>
            </a:r>
            <a:r>
              <a:rPr lang="pt-BR" sz="1200" b="1" i="1" dirty="0"/>
              <a:t>autovalores</a:t>
            </a:r>
            <a:r>
              <a:rPr lang="pt-BR" sz="1200" dirty="0"/>
              <a:t> diferentes de 0. Apenas matrizes com posto</a:t>
            </a:r>
            <a:r>
              <a:rPr lang="pt-BR" sz="1200" baseline="0" dirty="0"/>
              <a:t> completo possuem inversas.</a:t>
            </a:r>
            <a:endParaRPr lang="pt-BR" dirty="0"/>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5158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autovalor 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ponto único;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smtClean="0"/>
                  <a:t>https</a:t>
                </a:r>
                <a:r>
                  <a:rPr lang="pt-BR" noProof="0" dirty="0"/>
                  <a:t>://</a:t>
                </a:r>
                <a:r>
                  <a:rPr lang="pt-BR" noProof="0" dirty="0" smtClean="0"/>
                  <a:t>math.stackexchange.com/questions/526657/show-convexity-of-the-quadratic-function</a:t>
                </a:r>
              </a:p>
              <a:p>
                <a:pPr marL="171450" indent="-171450">
                  <a:buFont typeface="Arial" panose="020B0604020202020204" pitchFamily="34" charset="0"/>
                  <a:buChar char="•"/>
                </a:pPr>
                <a:r>
                  <a:rPr lang="pt-BR" noProof="0" dirty="0" smtClean="0"/>
                  <a:t>https</a:t>
                </a:r>
                <a:r>
                  <a:rPr lang="pt-BR" noProof="0" dirty="0"/>
                  <a:t>://</a:t>
                </a:r>
                <a:r>
                  <a:rPr lang="pt-BR" noProof="0" dirty="0" smtClean="0"/>
                  <a:t>math.stackexchange.com/questions/483339/proof-of-convexity-of-linear-least-squares</a:t>
                </a:r>
              </a:p>
              <a:p>
                <a:pPr marL="0" indent="0">
                  <a:buFont typeface="Arial" panose="020B0604020202020204" pitchFamily="34" charset="0"/>
                  <a:buNone/>
                </a:pPr>
                <a:endParaRPr lang="pt-BR" noProof="0" dirty="0" smtClean="0"/>
              </a:p>
              <a:p>
                <a:pPr marL="0" indent="0">
                  <a:buFont typeface="Arial" panose="020B0604020202020204" pitchFamily="34" charset="0"/>
                  <a:buNone/>
                </a:pPr>
                <a:r>
                  <a:rPr lang="pt-BR" noProof="0" dirty="0" smtClean="0"/>
                  <a:t>A figura da direita mostra um gráfico com linhas de contorno.</a:t>
                </a:r>
                <a:r>
                  <a:rPr lang="pt-BR" baseline="0" noProof="0" dirty="0" smtClean="0"/>
                  <a:t> </a:t>
                </a:r>
                <a:r>
                  <a:rPr lang="pt-BR" noProof="0" dirty="0" smtClean="0"/>
                  <a:t>Uma linha de contorno ou </a:t>
                </a:r>
                <a:r>
                  <a:rPr lang="pt-BR" noProof="0" dirty="0" err="1" smtClean="0"/>
                  <a:t>isoline</a:t>
                </a:r>
                <a:r>
                  <a:rPr lang="pt-BR" noProof="0" dirty="0" smtClean="0"/>
                  <a:t> de uma função de duas variáveis é uma curva ao longo da qual a função tem um valor constante. Ou seja, no nosso caso, cada uma das linhas indica curvas que tem o mesmo erro.</a:t>
                </a:r>
                <a:endParaRPr lang="pt-BR" noProof="0" dirty="0"/>
              </a:p>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dirty="0" smtClean="0"/>
                  <a:t>No problema de regressão linear, a superfície de erro para o critério de quadrados</a:t>
                </a:r>
                <a:r>
                  <a:rPr lang="pt-BR" baseline="0" dirty="0" smtClean="0"/>
                  <a:t> </a:t>
                </a:r>
                <a:r>
                  <a:rPr lang="pt-BR" dirty="0" smtClean="0"/>
                  <a:t>mínimos é dada pela expressão: </a:t>
                </a:r>
                <a:r>
                  <a:rPr lang="pt-BR" i="0">
                    <a:latin typeface="Cambria Math" panose="02040503050406030204" pitchFamily="18" charset="0"/>
                  </a:rPr>
                  <a:t>𝐽</a:t>
                </a:r>
                <a:r>
                  <a:rPr lang="pt-BR" i="0" smtClean="0">
                    <a:latin typeface="Cambria Math" panose="02040503050406030204" pitchFamily="18" charset="0"/>
                  </a:rPr>
                  <a:t>_</a:t>
                </a:r>
                <a:r>
                  <a:rPr lang="pt-BR" i="0">
                    <a:latin typeface="Cambria Math" panose="02040503050406030204" pitchFamily="18" charset="0"/>
                  </a:rPr>
                  <a:t>𝑒 (</a:t>
                </a:r>
                <a:r>
                  <a:rPr lang="pt-BR" b="1" i="0">
                    <a:latin typeface="Cambria Math" panose="02040503050406030204" pitchFamily="18" charset="0"/>
                  </a:rPr>
                  <a:t>𝒂)</a:t>
                </a:r>
                <a:r>
                  <a:rPr lang="pt-BR" i="0">
                    <a:latin typeface="Cambria Math" panose="02040503050406030204" pitchFamily="18" charset="0"/>
                  </a:rPr>
                  <a:t>=</a:t>
                </a:r>
                <a:r>
                  <a:rPr lang="pt-BR" b="1" i="0" dirty="0">
                    <a:latin typeface="Cambria Math" panose="02040503050406030204" pitchFamily="18" charset="0"/>
                  </a:rPr>
                  <a:t>𝒚^𝑻</a:t>
                </a:r>
                <a:r>
                  <a:rPr lang="pt-BR" b="1" dirty="0"/>
                  <a:t> </a:t>
                </a:r>
                <a:r>
                  <a:rPr lang="pt-BR" b="1" i="0">
                    <a:latin typeface="Cambria Math" panose="02040503050406030204" pitchFamily="18" charset="0"/>
                  </a:rPr>
                  <a:t>𝒚</a:t>
                </a:r>
                <a:r>
                  <a:rPr lang="nl-BE" dirty="0"/>
                  <a:t> - </a:t>
                </a:r>
                <a:r>
                  <a:rPr lang="pt-BR" b="1" i="0" dirty="0">
                    <a:latin typeface="Cambria Math" panose="02040503050406030204" pitchFamily="18" charset="0"/>
                  </a:rPr>
                  <a:t>𝒚^𝑻</a:t>
                </a:r>
                <a:r>
                  <a:rPr lang="el-GR" b="1" dirty="0"/>
                  <a:t> </a:t>
                </a:r>
                <a:r>
                  <a:rPr lang="el-GR" b="1" i="0">
                    <a:latin typeface="Cambria Math" panose="02040503050406030204" pitchFamily="18" charset="0"/>
                  </a:rPr>
                  <a:t>𝜱</a:t>
                </a:r>
                <a:r>
                  <a:rPr lang="pt-BR" b="1" i="0">
                    <a:latin typeface="Cambria Math" panose="02040503050406030204" pitchFamily="18" charset="0"/>
                  </a:rPr>
                  <a:t>𝒂</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𝒚</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𝒂</a:t>
                </a:r>
                <a:r>
                  <a:rPr lang="nl-BE" dirty="0" smtClean="0"/>
                  <a:t>.</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1328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a:t>
            </a:r>
            <a:r>
              <a:rPr lang="pt-BR" baseline="0" dirty="0" err="1"/>
              <a:t>fit</a:t>
            </a:r>
            <a:r>
              <a:rPr lang="pt-BR" baseline="0" dirty="0"/>
              <a:t> da classe </a:t>
            </a:r>
            <a:r>
              <a:rPr lang="pt-BR" baseline="0" dirty="0" err="1"/>
              <a:t>LinearRegression</a:t>
            </a:r>
            <a:r>
              <a:rPr lang="pt-BR" baseline="0" dirty="0"/>
              <a:t> é uma matriz com N x K+1, ou seja, uma matriz com N exemplos como linhas e K+1 atributos como colunas.</a:t>
            </a:r>
            <a:endParaRPr lang="pt-BR" u="sng" baseline="0" dirty="0"/>
          </a:p>
          <a:p>
            <a:r>
              <a:rPr lang="pt-BR" u="none" baseline="0" dirty="0"/>
              <a:t>Caso sua função hipótese não considere o peso a0, então, durante a instanciação da classe você deve </a:t>
            </a:r>
            <a:r>
              <a:rPr lang="pt-BR" sz="1200" b="1" i="0" u="none" kern="1200" dirty="0" err="1">
                <a:solidFill>
                  <a:schemeClr val="tx1"/>
                </a:solidFill>
                <a:effectLst/>
                <a:latin typeface="+mn-lt"/>
                <a:ea typeface="+mn-ea"/>
                <a:cs typeface="+mn-cs"/>
              </a:rPr>
              <a:t>fit_intercept</a:t>
            </a:r>
            <a:r>
              <a:rPr lang="pt-BR" sz="1200" b="1" i="0" u="none" kern="1200" dirty="0">
                <a:solidFill>
                  <a:schemeClr val="tx1"/>
                </a:solidFill>
                <a:effectLst/>
                <a:latin typeface="+mn-lt"/>
                <a:ea typeface="+mn-ea"/>
                <a:cs typeface="+mn-cs"/>
              </a:rPr>
              <a:t>=False</a:t>
            </a:r>
            <a:r>
              <a:rPr lang="pt-BR" sz="1200" b="0" i="0" u="none" kern="1200" dirty="0">
                <a:solidFill>
                  <a:schemeClr val="tx1"/>
                </a:solidFill>
                <a:effectLst/>
                <a:latin typeface="+mn-lt"/>
                <a:ea typeface="+mn-ea"/>
                <a:cs typeface="+mn-cs"/>
              </a:rPr>
              <a:t>, pois por default o método </a:t>
            </a:r>
            <a:r>
              <a:rPr lang="pt-BR" sz="1200" b="0" i="0" u="none" kern="1200" dirty="0" err="1">
                <a:solidFill>
                  <a:schemeClr val="tx1"/>
                </a:solidFill>
                <a:effectLst/>
                <a:latin typeface="+mn-lt"/>
                <a:ea typeface="+mn-ea"/>
                <a:cs typeface="+mn-cs"/>
              </a:rPr>
              <a:t>fit</a:t>
            </a:r>
            <a:r>
              <a:rPr lang="pt-BR" sz="1200" b="0" i="0" u="none" kern="1200" dirty="0">
                <a:solidFill>
                  <a:schemeClr val="tx1"/>
                </a:solidFill>
                <a:effectLst/>
                <a:latin typeface="+mn-lt"/>
                <a:ea typeface="+mn-ea"/>
                <a:cs typeface="+mn-cs"/>
              </a:rPr>
              <a: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err="1"/>
                  <a:t>cúbco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smtClean="0"/>
                  <a:t>Note que cada elemento do vetor gradiente aponto 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Inicializa parâmetros</a:t>
            </a:r>
            <a:r>
              <a:rPr lang="pt-BR" baseline="0" noProof="0" dirty="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a:p>
          <a:p>
            <a:endParaRPr lang="pt-BR" noProof="0" dirty="0"/>
          </a:p>
          <a:p>
            <a:r>
              <a:rPr lang="pt-BR" noProof="0" dirty="0"/>
              <a:t>Taxa de </a:t>
            </a:r>
            <a:r>
              <a:rPr lang="pt-BR" noProof="0" dirty="0" smtClean="0"/>
              <a:t>aprendizado</a:t>
            </a:r>
            <a:r>
              <a:rPr lang="pt-BR" baseline="0" noProof="0" dirty="0"/>
              <a:t>: tamanho dos passos/deslocamento dado na direção oposta ao gradiente</a:t>
            </a:r>
            <a:r>
              <a:rPr lang="pt-BR" baseline="0" noProof="0" dirty="0" smtClean="0"/>
              <a:t>.</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95893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Exemplo: 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para predição da perda por caminho.</a:t>
            </a:r>
          </a:p>
          <a:p>
            <a:r>
              <a:rPr lang="pt-BR" dirty="0"/>
              <a:t>Modelos para predição do preço de casas.</a:t>
            </a:r>
          </a:p>
          <a:p>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Exemplo: linear_regression_with_gradient_descente_exemplo2.ipynb</a:t>
                </a:r>
              </a:p>
              <a:p>
                <a:endParaRPr lang="pt-BR" noProof="0" dirty="0"/>
              </a:p>
              <a:p>
                <a:r>
                  <a:rPr lang="pt-BR" noProof="0" dirty="0"/>
                  <a:t>Online: https://colab.research.google.com/github/zz4fap/tp555-machine-learning/blob/master/exemplos/linear_regression_with_gradient_descent_exemplo2.ipynb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https://colab.research.google.com/github/zz4fap/tp555-machine-learning/blob/master/exemplos/linear_regression_with_gradient_descent_exemplo3.ipynb</a:t>
            </a:r>
            <a:endParaRPr lang="pt-BR" dirty="0"/>
          </a:p>
          <a:p>
            <a:endParaRPr lang="pt-BR" dirty="0">
              <a:cs typeface="Calibri"/>
            </a:endParaRPr>
          </a:p>
          <a:p>
            <a:r>
              <a:rPr lang="pt-BR" dirty="0">
                <a:cs typeface="Calibri"/>
              </a:rPr>
              <a:t>Para executar esse exemplo é necessário instalar a biblioteca ffmpeg com o comando conda install </a:t>
            </a:r>
            <a:r>
              <a:rPr lang="pt-BR" dirty="0" smtClean="0">
                <a:cs typeface="Calibri"/>
              </a:rPr>
              <a:t>ffmpeg</a:t>
            </a:r>
          </a:p>
          <a:p>
            <a:endParaRPr lang="pt-BR"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5"/>
              </a:rPr>
              <a:t>https://towardsdatascience.com/understanding-the-mathematics-behind-gradient-descent-dde5dc9be06e</a:t>
            </a:r>
            <a:endParaRPr lang="pt-BR" b="0" i="0" dirty="0" smtClean="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54550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Treinar </a:t>
            </a:r>
            <a:r>
              <a:rPr lang="pt-BR" dirty="0"/>
              <a:t>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a:p>
            <a:r>
              <a:rPr lang="pt-BR" b="1" dirty="0"/>
              <a:t>Exemplo</a:t>
            </a:r>
            <a:r>
              <a:rPr lang="pt-BR" dirty="0"/>
              <a:t>: </a:t>
            </a:r>
            <a:r>
              <a:rPr lang="pt-BR" dirty="0" err="1"/>
              <a:t>linear_regression_selecting_the_learning_rate.ipynb</a:t>
            </a:r>
            <a:endParaRPr lang="pt-BR" dirty="0"/>
          </a:p>
          <a:p>
            <a:r>
              <a:rPr lang="pt-BR" b="1" dirty="0"/>
              <a:t>Link</a:t>
            </a:r>
            <a:r>
              <a:rPr lang="pt-BR" dirty="0"/>
              <a:t>: https://colab.research.google.com/github/zz4fap/tp555-machine-learning/blob/master/exemplos/regression/linear_regression_selecting_the_learning_rate.ipynb</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a:t>
            </a:r>
            <a:r>
              <a:rPr lang="pt-BR" baseline="0" dirty="0" smtClean="0"/>
              <a:t>debugar/depurar </a:t>
            </a:r>
            <a:r>
              <a:rPr lang="pt-BR" baseline="0" dirty="0"/>
              <a:t>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Platô</a:t>
            </a:r>
            <a:r>
              <a:rPr lang="pt-BR" dirty="0" smtClean="0"/>
              <a:t>: </a:t>
            </a:r>
            <a:r>
              <a:rPr lang="pt-BR" sz="1200" b="0" i="0" kern="1200" dirty="0" smtClean="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Platô</a:t>
            </a:r>
            <a:r>
              <a:rPr lang="pt-BR" dirty="0" smtClean="0"/>
              <a:t>: </a:t>
            </a:r>
            <a:r>
              <a:rPr lang="pt-BR" sz="1200" b="0" i="0" kern="1200" dirty="0" smtClean="0">
                <a:solidFill>
                  <a:schemeClr val="tx1"/>
                </a:solidFill>
                <a:effectLst/>
                <a:latin typeface="+mn-lt"/>
                <a:ea typeface="+mn-ea"/>
                <a:cs typeface="+mn-cs"/>
              </a:rPr>
              <a:t>terreno elevado e plano.</a:t>
            </a:r>
            <a:endParaRPr lang="pt-BR" dirty="0" smtClean="0"/>
          </a:p>
          <a:p>
            <a:endParaRPr lang="pt-BR" dirty="0" smtClean="0"/>
          </a:p>
          <a:p>
            <a:r>
              <a:rPr lang="pt-BR" dirty="0" smtClean="0"/>
              <a:t>A </a:t>
            </a:r>
            <a:r>
              <a:rPr lang="pt-BR" dirty="0"/>
              <a:t>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smtClean="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endParaRPr lang="pt-BR" dirty="0"/>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regredir para a média (um fenômeno também é conhecido como regressão à média)</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endParaRPr lang="pt-BR" dirty="0"/>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endParaRPr lang="pt-BR" dirty="0"/>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endParaRPr lang="pt-BR" dirty="0"/>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maneira pela qual a taxa de aprendizado muda com o tempo (iteração/época) é chamada de cronograma/programa da taxa de aprendizado ou decaimento da taxa de aprendizado.</a:t>
            </a:r>
            <a:endParaRPr lang="pt-BR" dirty="0"/>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smtClean="0"/>
              <a:t>Iteração</a:t>
            </a:r>
            <a:r>
              <a:rPr lang="pt-BR" baseline="0" dirty="0" smtClean="0"/>
              <a:t> corresponde a um batch apresentado ao modelo.</a:t>
            </a:r>
            <a:endParaRPr lang="pt-BR" dirty="0" smtClean="0"/>
          </a:p>
          <a:p>
            <a:r>
              <a:rPr lang="pt-BR" dirty="0" smtClean="0"/>
              <a:t>Conta o </a:t>
            </a:r>
            <a:r>
              <a:rPr lang="pt-BR" dirty="0"/>
              <a:t>número de batches necessários para concluir uma </a:t>
            </a:r>
            <a:r>
              <a:rPr lang="pt-BR" dirty="0" smtClean="0"/>
              <a:t>época, caso cada batch</a:t>
            </a:r>
            <a:r>
              <a:rPr lang="pt-BR" baseline="0" dirty="0" smtClean="0"/>
              <a:t> seja menor do que o conjunto de treinamento</a:t>
            </a:r>
            <a:r>
              <a:rPr lang="pt-BR" dirty="0" smtClean="0"/>
              <a:t>.</a:t>
            </a:r>
          </a:p>
          <a:p>
            <a:endParaRPr lang="pt-BR" dirty="0" smtClean="0"/>
          </a:p>
          <a:p>
            <a:r>
              <a:rPr lang="pt-BR" b="1" dirty="0" smtClean="0"/>
              <a:t>Tamanho do batch</a:t>
            </a:r>
          </a:p>
          <a:p>
            <a:r>
              <a:rPr lang="pt-BR" dirty="0" smtClean="0"/>
              <a:t>Número total de exemplos de treinamento presentes em um único batch que será utilizado</a:t>
            </a:r>
            <a:r>
              <a:rPr lang="pt-BR" baseline="0" dirty="0" smtClean="0"/>
              <a:t> durante uma iteração de treinamento</a:t>
            </a:r>
            <a:r>
              <a:rPr lang="pt-BR" dirty="0" smtClean="0"/>
              <a:t>.</a:t>
            </a:r>
          </a:p>
          <a:p>
            <a:r>
              <a:rPr lang="pt-BR" dirty="0" smtClean="0"/>
              <a:t>Se um batch conter</a:t>
            </a:r>
            <a:r>
              <a:rPr lang="pt-BR" baseline="0" dirty="0" smtClean="0"/>
              <a:t> todos os exemplos de treinamento então cada iteração é igual a uma época.</a:t>
            </a:r>
            <a:endParaRPr lang="pt-BR" dirty="0" smtClean="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a:t>
            </a:r>
            <a:r>
              <a:rPr lang="pt-BR" dirty="0" smtClean="0"/>
              <a:t>em linha reta para </a:t>
            </a:r>
            <a:r>
              <a:rPr lang="pt-BR" dirty="0"/>
              <a:t>o </a:t>
            </a:r>
            <a:r>
              <a:rPr lang="pt-BR" dirty="0" smtClean="0"/>
              <a:t>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a:t>” em torno do mínimo após chegar próximo dele. </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r>
              <a:rPr lang="pt-BR" dirty="0" err="1" smtClean="0"/>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a:t>
            </a:r>
            <a:r>
              <a:rPr lang="pt-BR" sz="1200" dirty="0" smtClean="0"/>
              <a:t>o</a:t>
            </a:r>
            <a:r>
              <a:rPr lang="pt-BR" sz="1200" baseline="0" dirty="0" smtClean="0"/>
              <a:t> </a:t>
            </a:r>
            <a:r>
              <a:rPr lang="pt-BR" sz="1200" dirty="0" smtClean="0"/>
              <a:t>gradiente descendente em </a:t>
            </a:r>
            <a:r>
              <a:rPr lang="pt-BR" sz="1200" dirty="0"/>
              <a:t>batelada: em vez de diminuir suavemente até atingir o mínimo, a função de custo irá saltar para cima e para baixo, </a:t>
            </a:r>
            <a:r>
              <a:rPr lang="pt-BR" sz="1200" dirty="0" smtClean="0"/>
              <a:t>convergindo apenas </a:t>
            </a:r>
            <a:r>
              <a:rPr lang="pt-BR" sz="1200" dirty="0"/>
              <a:t>na média. Com o passar do tempo, o algoritmo terminará muito próximo do mínimo, mas, quando chegar lá, continuará a ricochetear/oscilar, nunca</a:t>
            </a:r>
            <a:r>
              <a:rPr lang="pt-BR" sz="1200" baseline="0" dirty="0"/>
              <a:t> </a:t>
            </a:r>
            <a:r>
              <a:rPr lang="pt-BR" sz="1200" baseline="0" dirty="0" smtClean="0"/>
              <a:t>convergindo (o gradiente estocástico nunca zera definitivamente). </a:t>
            </a:r>
            <a:r>
              <a:rPr lang="pt-BR" sz="1200" baseline="0" dirty="0"/>
              <a:t>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locais, 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a:t>
            </a:r>
            <a:r>
              <a:rPr lang="pt-BR" sz="1200" baseline="0" dirty="0" smtClean="0"/>
              <a:t>mínimo global. </a:t>
            </a:r>
            <a:r>
              <a:rPr lang="pt-BR" sz="1200" baseline="0" dirty="0"/>
              <a:t>Uma solução para esse dilema é reduzir gradualmente a taxa de aprendizagem. Os passos começam com grandes valores (o que ajuda a </a:t>
            </a:r>
            <a:r>
              <a:rPr lang="pt-BR" sz="1200" baseline="0" dirty="0" smtClean="0"/>
              <a:t>progredir/aprender </a:t>
            </a:r>
            <a:r>
              <a:rPr lang="pt-BR" sz="1200" baseline="0" dirty="0"/>
              <a:t>rapidamente e a escapar de mínimos locais) e depois diminuem cada vez mais, permitindo que o algoritmo se estabilize no mínimo global</a:t>
            </a:r>
            <a:r>
              <a:rPr lang="pt-BR" sz="1200" baseline="0" dirty="0" smtClean="0"/>
              <a:t>.</a:t>
            </a:r>
          </a:p>
          <a:p>
            <a:endParaRPr lang="pt-BR" sz="1200" baseline="0" dirty="0" smtClean="0"/>
          </a:p>
          <a:p>
            <a:r>
              <a:rPr lang="pt-BR" sz="1200" b="1" baseline="0" dirty="0" smtClean="0"/>
              <a:t>Exemplo</a:t>
            </a:r>
            <a:r>
              <a:rPr lang="pt-BR" sz="1200" baseline="0" dirty="0" smtClean="0"/>
              <a:t>: </a:t>
            </a:r>
            <a:r>
              <a:rPr lang="pt-BR" sz="1200" baseline="0" dirty="0" err="1" smtClean="0"/>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62893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locais) 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r>
              <a:rPr lang="pt-BR" dirty="0" smtClean="0"/>
              <a:t>.</a:t>
            </a:r>
          </a:p>
          <a:p>
            <a:pPr marL="171450" indent="-171450">
              <a:buFont typeface="Arial" panose="020B0604020202020204" pitchFamily="34" charset="0"/>
              <a:buChar char="•"/>
            </a:pPr>
            <a:endParaRPr lang="pt-BR" dirty="0" smtClean="0"/>
          </a:p>
          <a:p>
            <a:pPr marL="0" indent="0">
              <a:buFont typeface="Arial" panose="020B0604020202020204" pitchFamily="34" charset="0"/>
              <a:buNone/>
            </a:pPr>
            <a:r>
              <a:rPr lang="pt-BR" b="1" dirty="0" smtClean="0"/>
              <a:t>Exemplo</a:t>
            </a:r>
            <a:r>
              <a:rPr lang="pt-BR" dirty="0" smtClean="0"/>
              <a:t>: stocastic_gradient_descent_with_learning_schedule_and_with_figures.ipynb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executar a regressão linear usando o SGD com o </a:t>
            </a:r>
            <a:r>
              <a:rPr lang="pt-BR" dirty="0" err="1"/>
              <a:t>Scikit-Learn</a:t>
            </a:r>
            <a:r>
              <a:rPr lang="pt-BR" dirty="0"/>
              <a:t>, você pode usar a classe </a:t>
            </a:r>
            <a:r>
              <a:rPr lang="pt-BR" dirty="0" err="1"/>
              <a:t>SGDRegressor</a:t>
            </a:r>
            <a:r>
              <a:rPr lang="pt-BR" dirty="0"/>
              <a:t>,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r>
              <a:rPr lang="pt-BR" dirty="0" smtClean="0"/>
              <a:t>).</a:t>
            </a:r>
          </a:p>
          <a:p>
            <a:endParaRPr lang="pt-BR" dirty="0" smtClean="0"/>
          </a:p>
          <a:p>
            <a:r>
              <a:rPr lang="pt-BR" b="1" dirty="0" smtClean="0"/>
              <a:t>Exemplo</a:t>
            </a:r>
            <a:r>
              <a:rPr lang="pt-BR" dirty="0" smtClean="0"/>
              <a:t>: </a:t>
            </a:r>
            <a:r>
              <a:rPr lang="pt-BR" dirty="0" err="1" smtClean="0"/>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smtClean="0"/>
              <a:t>Escalonamento</a:t>
            </a:r>
            <a:r>
              <a:rPr lang="nl-BE" b="1" dirty="0" smtClean="0"/>
              <a:t> dos </a:t>
            </a:r>
            <a:r>
              <a:rPr lang="nl-BE" b="1" dirty="0" err="1" smtClean="0"/>
              <a:t>objetivos</a:t>
            </a:r>
            <a:r>
              <a:rPr lang="nl-BE" b="1" dirty="0" smtClean="0"/>
              <a:t> </a:t>
            </a:r>
            <a:r>
              <a:rPr lang="nl-BE" b="1" dirty="0" err="1" smtClean="0"/>
              <a:t>ou</a:t>
            </a:r>
            <a:r>
              <a:rPr lang="nl-BE" b="1" dirty="0" smtClean="0"/>
              <a:t> </a:t>
            </a:r>
            <a:r>
              <a:rPr lang="nl-BE" b="1" dirty="0" err="1" smtClean="0"/>
              <a:t>rótulos</a:t>
            </a:r>
            <a:endParaRPr lang="nl-BE" b="1" dirty="0" smtClean="0"/>
          </a:p>
          <a:p>
            <a:pPr marL="171450" indent="-171450">
              <a:buFont typeface="Arial" panose="020B0604020202020204" pitchFamily="34" charset="0"/>
              <a:buChar char="•"/>
            </a:pPr>
            <a:r>
              <a:rPr lang="nl-BE" dirty="0" smtClean="0"/>
              <a:t>https://machinelearningmastery.com/how-to-transform-target-variables-for-regression-with-scikit-learn/</a:t>
            </a:r>
          </a:p>
          <a:p>
            <a:pPr marL="171450" indent="-171450">
              <a:buFont typeface="Arial" panose="020B0604020202020204" pitchFamily="34" charset="0"/>
              <a:buChar char="•"/>
            </a:pPr>
            <a:r>
              <a:rPr lang="nl-BE" dirty="0" smtClean="0"/>
              <a:t>https://machinelearningmastery.com/how-to-improve-neural-network-stability-and-modeling-performance-with-data-scaling/</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a:t>
                </a:r>
                <a:r>
                  <a:rPr lang="pt-BR" sz="1200" noProof="0" dirty="0" smtClean="0"/>
                  <a:t>não-escalonado o </a:t>
                </a:r>
                <a:r>
                  <a:rPr lang="pt-BR" sz="1200" noProof="0" dirty="0"/>
                  <a:t>algoritmo “converge” </a:t>
                </a:r>
                <a:r>
                  <a:rPr lang="pt-BR" sz="1200" noProof="0" dirty="0" smtClean="0"/>
                  <a:t>com quase 2000 </a:t>
                </a:r>
                <a:r>
                  <a:rPr lang="pt-BR" sz="1200" baseline="0" noProof="0" dirty="0" smtClean="0"/>
                  <a:t>épocas. </a:t>
                </a:r>
                <a:r>
                  <a:rPr lang="pt-BR" sz="1200" baseline="0" noProof="0" dirty="0"/>
                  <a:t>Nesse caso, a2 é atualizado muito mais rapidamente do que a1, dado que a feature x2 tem variação </a:t>
                </a:r>
                <a:r>
                  <a:rPr lang="pt-BR" sz="1200" baseline="0" noProof="0" dirty="0" smtClean="0"/>
                  <a:t>maior</a:t>
                </a:r>
                <a:r>
                  <a:rPr lang="pt-BR" sz="1200" baseline="0" noProof="0" dirty="0"/>
                  <a:t>. A variação do gradiente na direção x2 é </a:t>
                </a:r>
                <a:r>
                  <a:rPr lang="pt-BR" sz="1200" baseline="0" noProof="0" dirty="0" smtClean="0"/>
                  <a:t>maior </a:t>
                </a:r>
                <a:r>
                  <a:rPr lang="pt-BR" sz="1200" baseline="0" noProof="0" dirty="0"/>
                  <a:t>do que na direção x1, ou seja, a descida na direção de x2 é íngreme enquanto na direção de x1 é praticamente uma reta (inclinação igual a 0), fazendo com que a atualização de a1 seja muito </a:t>
                </a:r>
                <a:r>
                  <a:rPr lang="pt-BR" sz="1200" baseline="0" noProof="0" dirty="0" smtClean="0"/>
                  <a:t>pequena.</a:t>
                </a: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uma das features faz com que </a:t>
                </a:r>
                <a:r>
                  <a:rPr lang="pt-BR" sz="1200" baseline="0" noProof="0" dirty="0" smtClean="0"/>
                  <a:t>o círculos de contorno </a:t>
                </a:r>
                <a:r>
                  <a:rPr lang="pt-BR" sz="1200" baseline="0" noProof="0" dirty="0"/>
                  <a:t>se tornem elipses que tendem a linhas paralelas quando essa </a:t>
                </a:r>
                <a:r>
                  <a:rPr lang="pt-BR" sz="1200" baseline="0" noProof="0" dirty="0" smtClean="0"/>
                  <a:t>variação </a:t>
                </a:r>
                <a:r>
                  <a:rPr lang="pt-BR" sz="1200" baseline="0" noProof="0" dirty="0"/>
                  <a:t>é muito grande em relação a outra feature. Denotando que uma das features tem variação muito maior do que a da outra. Outra forma de ver isso, é notar que como x2 tem </a:t>
                </a:r>
                <a:r>
                  <a:rPr lang="pt-BR" sz="1200" baseline="0" noProof="0" dirty="0" smtClean="0"/>
                  <a:t>variação maior </a:t>
                </a:r>
                <a:r>
                  <a:rPr lang="pt-BR" sz="1200" baseline="0" noProof="0" dirty="0"/>
                  <a:t>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smtClean="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smtClean="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48</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escalonamento_de_atributos_com_scikit_learn.ipynb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se seus dados forem mais complexos do que uma simples linha reta? </a:t>
            </a:r>
          </a:p>
          <a:p>
            <a:endParaRPr lang="pt-BR" dirty="0"/>
          </a:p>
          <a:p>
            <a:r>
              <a:rPr lang="pt-BR" dirty="0" smtClean="0"/>
              <a:t>Você </a:t>
            </a:r>
            <a:r>
              <a:rPr lang="pt-BR" dirty="0"/>
              <a:t>pode </a:t>
            </a:r>
            <a:r>
              <a:rPr lang="pt-BR" dirty="0" smtClean="0"/>
              <a:t>usar </a:t>
            </a:r>
            <a:r>
              <a:rPr lang="pt-BR" dirty="0"/>
              <a:t>um modelo linear para ajustar dados não lineares. Uma maneira simples de fazer isso é </a:t>
            </a:r>
            <a:r>
              <a:rPr lang="pt-BR" dirty="0" smtClean="0"/>
              <a:t>adicionar </a:t>
            </a:r>
            <a:r>
              <a:rPr lang="pt-BR" sz="1200" b="0" i="0" kern="1200" dirty="0" smtClean="0">
                <a:solidFill>
                  <a:schemeClr val="tx1"/>
                </a:solidFill>
                <a:effectLst/>
                <a:latin typeface="+mn-lt"/>
                <a:ea typeface="+mn-ea"/>
                <a:cs typeface="+mn-cs"/>
              </a:rPr>
              <a:t>expoentes </a:t>
            </a:r>
            <a:r>
              <a:rPr lang="pt-BR" dirty="0" smtClean="0"/>
              <a:t>a cada feature como </a:t>
            </a:r>
            <a:r>
              <a:rPr lang="pt-BR" dirty="0"/>
              <a:t>novos </a:t>
            </a:r>
            <a:r>
              <a:rPr lang="pt-BR" dirty="0" smtClean="0"/>
              <a:t>atributos e </a:t>
            </a:r>
            <a:r>
              <a:rPr lang="pt-BR" dirty="0"/>
              <a:t>treinar um modelo linear nesse conjunto estendido de </a:t>
            </a:r>
            <a:r>
              <a:rPr lang="pt-BR" dirty="0" smtClean="0"/>
              <a:t>atributos. </a:t>
            </a:r>
            <a:r>
              <a:rPr lang="pt-BR" dirty="0"/>
              <a:t>Essa técnica é chamada de regressão polinomial.</a:t>
            </a:r>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60270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smtClean="0"/>
                  <a:t> -&gt;</a:t>
                </a:r>
                <a:r>
                  <a:rPr lang="pt-BR" baseline="0" dirty="0" smtClean="0"/>
                  <a:t> mapeia um espaço real K-dimensional definido pelos K atributos x num espaço escalar real.</a:t>
                </a:r>
              </a:p>
              <a:p>
                <a:endParaRPr lang="pt-BR" baseline="0" dirty="0" smtClean="0"/>
              </a:p>
              <a:p>
                <a:r>
                  <a:rPr lang="pt-BR" baseline="0" dirty="0" smtClean="0"/>
                  <a:t>Os resultados encontrados anteriormente (equação normal, gradientes para algoritmo do gradiente descendente, etc.) são facilmente estendidos para o caso não-linear.</a:t>
                </a:r>
                <a:endParaRPr lang="pt-BR" dirty="0"/>
              </a:p>
            </p:txBody>
          </p:sp>
        </mc:Choice>
        <mc:Fallback xmlns="">
          <p:sp>
            <p:nvSpPr>
              <p:cNvPr id="3" name="Notes Placeholder 2"/>
              <p:cNvSpPr>
                <a:spLocks noGrp="1"/>
              </p:cNvSpPr>
              <p:nvPr>
                <p:ph type="body" idx="1"/>
              </p:nvPr>
            </p:nvSpPr>
            <p:spPr/>
            <p:txBody>
              <a:bodyPr/>
              <a:lstStyle/>
              <a:p>
                <a:pPr/>
                <a:r>
                  <a:rPr lang="pt-BR" i="0">
                    <a:latin typeface="Cambria Math" panose="02040503050406030204" pitchFamily="18" charset="0"/>
                  </a:rPr>
                  <a:t>𝑏</a:t>
                </a:r>
                <a:r>
                  <a:rPr lang="pt-BR" i="0" smtClean="0">
                    <a:latin typeface="Cambria Math" panose="02040503050406030204" pitchFamily="18" charset="0"/>
                  </a:rPr>
                  <a:t>_</a:t>
                </a:r>
                <a:r>
                  <a:rPr lang="pt-BR" b="0" i="0" smtClean="0">
                    <a:latin typeface="Cambria Math" panose="02040503050406030204" pitchFamily="18" charset="0"/>
                  </a:rPr>
                  <a:t>𝑚</a:t>
                </a:r>
                <a:r>
                  <a:rPr lang="pt-BR" b="0" i="0">
                    <a:latin typeface="Cambria Math" panose="02040503050406030204" pitchFamily="18" charset="0"/>
                  </a:rPr>
                  <a:t> </a:t>
                </a:r>
                <a:r>
                  <a:rPr lang="pt-BR" i="0">
                    <a:latin typeface="Cambria Math" panose="02040503050406030204" pitchFamily="18" charset="0"/>
                  </a:rPr>
                  <a:t>(</a:t>
                </a:r>
                <a:r>
                  <a:rPr lang="pt-BR" b="1" i="0">
                    <a:latin typeface="Cambria Math" panose="02040503050406030204" pitchFamily="18" charset="0"/>
                  </a:rPr>
                  <a:t>𝒙)</a:t>
                </a:r>
                <a:r>
                  <a:rPr lang="pt-BR" b="0" i="0" smtClean="0">
                    <a:latin typeface="Cambria Math" panose="02040503050406030204" pitchFamily="18" charset="0"/>
                  </a:rPr>
                  <a:t>:</a:t>
                </a:r>
                <a:r>
                  <a:rPr lang="pt-BR" b="1" i="0">
                    <a:latin typeface="Cambria Math" panose="02040503050406030204" pitchFamily="18" charset="0"/>
                  </a:rPr>
                  <a:t>ℝ^</a:t>
                </a:r>
                <a:r>
                  <a:rPr lang="pt-BR" i="0">
                    <a:latin typeface="Cambria Math" panose="02040503050406030204" pitchFamily="18" charset="0"/>
                  </a:rPr>
                  <a:t>𝐾</a:t>
                </a:r>
                <a:r>
                  <a:rPr lang="pt-BR" b="1" i="0">
                    <a:latin typeface="Cambria Math" panose="02040503050406030204" pitchFamily="18" charset="0"/>
                  </a:rPr>
                  <a:t>→ℝ</a:t>
                </a:r>
                <a:r>
                  <a:rPr lang="pt-BR" dirty="0" smtClean="0"/>
                  <a:t> -&gt;</a:t>
                </a:r>
                <a:r>
                  <a:rPr lang="pt-BR" baseline="0" dirty="0" smtClean="0"/>
                  <a:t> mapeia um espaço real K-dimensional definido pelos K atributos x num espaço escalar real.</a:t>
                </a:r>
              </a:p>
              <a:p>
                <a:pPr/>
                <a:endParaRPr lang="pt-BR" baseline="0" dirty="0" smtClean="0"/>
              </a:p>
              <a:p>
                <a:pPr/>
                <a:r>
                  <a:rPr lang="pt-BR" baseline="0" dirty="0" smtClean="0"/>
                  <a:t>Os resultados encontrados anteriormente (equação normal, gradientes para algoritmo do gradiente descendente, etc.) são facilmente estendidos para o caso não-linear.</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02307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Aqui nós estudamos a Regressão polinomial, um modelo mais complexo que pode ajustar conjuntos de dados não lineares. Como esse modelo tem mais parâmetros que a regressão linear, ele</a:t>
            </a:r>
            <a:r>
              <a:rPr lang="pt-BR" baseline="0" dirty="0" smtClean="0"/>
              <a:t> é consequentemente </a:t>
            </a:r>
            <a:r>
              <a:rPr lang="pt-BR" dirty="0" smtClean="0"/>
              <a:t>mais propenso a sobreajustar os dados de treinamento.</a:t>
            </a:r>
          </a:p>
          <a:p>
            <a:endParaRPr lang="pt-BR" dirty="0" smtClean="0"/>
          </a:p>
          <a:p>
            <a:r>
              <a:rPr lang="pt-BR" dirty="0" smtClean="0"/>
              <a:t>O teorema da aproximação de Weierstrass afirma que toda função contínua definida em um intervalo fechado [a, b] pode ser uniformemente aproximada tão aproximadamente quanto desejado por uma função polinomial.</a:t>
            </a:r>
          </a:p>
          <a:p>
            <a:pPr marL="171450" indent="-171450">
              <a:buFont typeface="Arial" panose="020B0604020202020204" pitchFamily="34" charset="0"/>
              <a:buChar char="•"/>
            </a:pPr>
            <a:r>
              <a:rPr lang="pt-BR" dirty="0" smtClean="0">
                <a:hlinkClick r:id="rId3"/>
              </a:rPr>
              <a:t>https://en.wikipedia.org/wiki/Stone%E2%80%93Weierstrass_theorem</a:t>
            </a:r>
            <a:endParaRPr lang="pt-BR" dirty="0" smtClean="0"/>
          </a:p>
          <a:p>
            <a:pPr marL="171450" indent="-171450">
              <a:buFont typeface="Arial" panose="020B0604020202020204" pitchFamily="34" charset="0"/>
              <a:buChar char="•"/>
            </a:pPr>
            <a:r>
              <a:rPr lang="pt-BR" dirty="0" smtClean="0">
                <a:hlinkClick r:id="rId4"/>
              </a:rPr>
              <a:t>http://www.math.tifr.res.in/~publ/ln/tifr16.pdf</a:t>
            </a: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1027045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polynomial_regression.ipynb</a:t>
            </a:r>
          </a:p>
          <a:p>
            <a:endParaRPr lang="pt-BR" dirty="0" smtClean="0"/>
          </a:p>
          <a:p>
            <a:r>
              <a:rPr lang="pt-BR" b="1" dirty="0" smtClean="0"/>
              <a:t>Link</a:t>
            </a:r>
            <a:r>
              <a:rPr lang="pt-BR" dirty="0" smtClean="0"/>
              <a:t>: </a:t>
            </a:r>
            <a:r>
              <a:rPr lang="pt-BR" dirty="0" smtClean="0">
                <a:hlinkClick r:id="rId3"/>
              </a:rPr>
              <a:t>https://colab.research.google.com/github/zz4fap/tp555-machine-learning/blob/master/exemplos/polynomial/polynomial_regression.ipynb</a:t>
            </a:r>
            <a:endParaRPr lang="pt-BR" dirty="0" smtClean="0"/>
          </a:p>
          <a:p>
            <a:endParaRPr lang="pt-BR" dirty="0" smtClean="0"/>
          </a:p>
          <a:p>
            <a:r>
              <a:rPr lang="pt-BR" dirty="0" smtClean="0"/>
              <a:t>A classe </a:t>
            </a:r>
            <a:r>
              <a:rPr lang="pt-BR" b="1" dirty="0" smtClean="0"/>
              <a:t>PolynomialFeatures</a:t>
            </a:r>
            <a:r>
              <a:rPr lang="pt-BR" dirty="0" smtClean="0"/>
              <a:t> transforma os dados de treinamento, adicionando o quadrado (polinômio de segundo grau) de cada atributo no conjunto de treinamento como novos atributos (neste caso, existe apenas um recurso)</a:t>
            </a:r>
          </a:p>
          <a:p>
            <a:endParaRPr lang="pt-BR" dirty="0" smtClean="0"/>
          </a:p>
          <a:p>
            <a:r>
              <a:rPr lang="pt-BR" sz="1200" b="0" i="0" kern="1200" dirty="0" smtClean="0">
                <a:solidFill>
                  <a:schemeClr val="tx1"/>
                </a:solidFill>
                <a:effectLst/>
                <a:latin typeface="+mn-lt"/>
                <a:ea typeface="+mn-ea"/>
                <a:cs typeface="+mn-cs"/>
              </a:rPr>
              <a:t>A ideia da classe Pipeline é criar um objeto que aplica um ou mais transformadores aos dados e no final um estimador. </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1785336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polynomial_regression.ipynb</a:t>
            </a:r>
          </a:p>
          <a:p>
            <a:r>
              <a:rPr lang="pt-BR" b="1" dirty="0" smtClean="0"/>
              <a:t>Link</a:t>
            </a:r>
            <a:r>
              <a:rPr lang="pt-BR" dirty="0" smtClean="0"/>
              <a:t>: </a:t>
            </a:r>
            <a:r>
              <a:rPr lang="pt-BR" dirty="0" smtClean="0">
                <a:hlinkClick r:id="rId3"/>
              </a:rPr>
              <a:t>https://colab.research.google.com/github/zz4fap/tp555-machine-learning/blob/master/exemplos/polynomial/polynomial_regression.ipynb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4215807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O problema que temos é complexo: temos que </a:t>
            </a:r>
            <a:r>
              <a:rPr lang="pt-BR" sz="1200" b="1" i="0" kern="1200" dirty="0" smtClean="0">
                <a:solidFill>
                  <a:schemeClr val="tx1"/>
                </a:solidFill>
                <a:effectLst/>
                <a:latin typeface="+mn-lt"/>
                <a:ea typeface="+mn-ea"/>
                <a:cs typeface="+mn-cs"/>
              </a:rPr>
              <a:t>aprender uma</a:t>
            </a:r>
            <a:r>
              <a:rPr lang="pt-BR" sz="1200" b="0" i="0" kern="1200" dirty="0" smtClean="0">
                <a:solidFill>
                  <a:schemeClr val="tx1"/>
                </a:solidFill>
                <a:effectLst/>
                <a:latin typeface="+mn-lt"/>
                <a:ea typeface="+mn-ea"/>
                <a:cs typeface="+mn-cs"/>
              </a:rPr>
              <a:t> </a:t>
            </a:r>
            <a:r>
              <a:rPr lang="pt-BR" sz="1200" b="1" i="0" kern="1200" dirty="0" smtClean="0">
                <a:solidFill>
                  <a:schemeClr val="tx1"/>
                </a:solidFill>
                <a:effectLst/>
                <a:latin typeface="+mn-lt"/>
                <a:ea typeface="+mn-ea"/>
                <a:cs typeface="+mn-cs"/>
              </a:rPr>
              <a:t>regra geral</a:t>
            </a:r>
            <a:r>
              <a:rPr lang="pt-BR" sz="1200" b="0" i="0" kern="1200" dirty="0" smtClean="0">
                <a:solidFill>
                  <a:schemeClr val="tx1"/>
                </a:solidFill>
                <a:effectLst/>
                <a:latin typeface="+mn-lt"/>
                <a:ea typeface="+mn-ea"/>
                <a:cs typeface="+mn-cs"/>
              </a:rPr>
              <a:t>, ou seja, o mapeamento y =f(x), mas </a:t>
            </a:r>
            <a:r>
              <a:rPr lang="pt-BR" sz="1200" b="1" i="0" kern="1200" dirty="0" smtClean="0">
                <a:solidFill>
                  <a:schemeClr val="tx1"/>
                </a:solidFill>
                <a:effectLst/>
                <a:latin typeface="+mn-lt"/>
                <a:ea typeface="+mn-ea"/>
                <a:cs typeface="+mn-cs"/>
              </a:rPr>
              <a:t>utilizando apenas um conjunto limitado de exemplos</a:t>
            </a:r>
            <a:r>
              <a:rPr lang="pt-BR"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Do ponto de vista lógico, não podemos inferir </a:t>
            </a:r>
            <a:r>
              <a:rPr lang="pt-BR" sz="1200" b="1" i="0" kern="1200" dirty="0" smtClean="0">
                <a:solidFill>
                  <a:schemeClr val="tx1"/>
                </a:solidFill>
                <a:effectLst/>
                <a:latin typeface="+mn-lt"/>
                <a:ea typeface="+mn-ea"/>
                <a:cs typeface="+mn-cs"/>
              </a:rPr>
              <a:t>regras gerais </a:t>
            </a:r>
            <a:r>
              <a:rPr lang="pt-BR" sz="1200" b="0" i="0" kern="1200" dirty="0" smtClean="0">
                <a:solidFill>
                  <a:schemeClr val="tx1"/>
                </a:solidFill>
                <a:effectLst/>
                <a:latin typeface="+mn-lt"/>
                <a:ea typeface="+mn-ea"/>
                <a:cs typeface="+mn-cs"/>
              </a:rPr>
              <a:t>a partir de uma quantidade limitada de exemplos. Nós então focamos em um </a:t>
            </a:r>
            <a:r>
              <a:rPr lang="pt-BR" sz="1200" b="1" i="1" kern="1200" dirty="0" smtClean="0">
                <a:solidFill>
                  <a:schemeClr val="tx1"/>
                </a:solidFill>
                <a:effectLst/>
                <a:latin typeface="+mn-lt"/>
                <a:ea typeface="+mn-ea"/>
                <a:cs typeface="+mn-cs"/>
              </a:rPr>
              <a:t>problema mais simples</a:t>
            </a:r>
            <a:r>
              <a:rPr lang="pt-BR" sz="1200" b="0" i="0" kern="1200" dirty="0" smtClean="0">
                <a:solidFill>
                  <a:schemeClr val="tx1"/>
                </a:solidFill>
                <a:effectLst/>
                <a:latin typeface="+mn-lt"/>
                <a:ea typeface="+mn-ea"/>
                <a:cs typeface="+mn-cs"/>
              </a:rPr>
              <a:t>: aprender uma regra que está </a:t>
            </a:r>
            <a:r>
              <a:rPr lang="pt-BR" sz="1200" b="1" i="0" kern="1200" dirty="0" smtClean="0">
                <a:solidFill>
                  <a:schemeClr val="tx1"/>
                </a:solidFill>
                <a:effectLst/>
                <a:latin typeface="+mn-lt"/>
                <a:ea typeface="+mn-ea"/>
                <a:cs typeface="+mn-cs"/>
              </a:rPr>
              <a:t>aproximadamente</a:t>
            </a:r>
            <a:r>
              <a:rPr lang="pt-BR" sz="1200" b="0" i="0" kern="1200" dirty="0" smtClean="0">
                <a:solidFill>
                  <a:schemeClr val="tx1"/>
                </a:solidFill>
                <a:effectLst/>
                <a:latin typeface="+mn-lt"/>
                <a:ea typeface="+mn-ea"/>
                <a:cs typeface="+mn-cs"/>
              </a:rPr>
              <a:t> correta na maioria dos casos. É importante lembrar que tudo o que </a:t>
            </a:r>
            <a:r>
              <a:rPr lang="pt-BR" sz="1200" b="1" i="0" kern="1200" dirty="0" smtClean="0">
                <a:solidFill>
                  <a:schemeClr val="tx1"/>
                </a:solidFill>
                <a:effectLst/>
                <a:latin typeface="+mn-lt"/>
                <a:ea typeface="+mn-ea"/>
                <a:cs typeface="+mn-cs"/>
              </a:rPr>
              <a:t>estimamos</a:t>
            </a:r>
            <a:r>
              <a:rPr lang="pt-BR" sz="1200" b="0" i="0" kern="1200" dirty="0" smtClean="0">
                <a:solidFill>
                  <a:schemeClr val="tx1"/>
                </a:solidFill>
                <a:effectLst/>
                <a:latin typeface="+mn-lt"/>
                <a:ea typeface="+mn-ea"/>
                <a:cs typeface="+mn-cs"/>
              </a:rPr>
              <a:t>, estimamos </a:t>
            </a:r>
            <a:r>
              <a:rPr lang="pt-BR" sz="1200" b="1" i="0" kern="1200" dirty="0" smtClean="0">
                <a:solidFill>
                  <a:schemeClr val="tx1"/>
                </a:solidFill>
                <a:effectLst/>
                <a:latin typeface="+mn-lt"/>
                <a:ea typeface="+mn-ea"/>
                <a:cs typeface="+mn-cs"/>
              </a:rPr>
              <a:t>com erro</a:t>
            </a:r>
            <a:r>
              <a:rPr lang="pt-BR" sz="1200" b="0" i="0" kern="1200" dirty="0" smtClean="0">
                <a:solidFill>
                  <a:schemeClr val="tx1"/>
                </a:solidFill>
                <a:effectLst/>
                <a:latin typeface="+mn-lt"/>
                <a:ea typeface="+mn-ea"/>
                <a:cs typeface="+mn-cs"/>
              </a:rPr>
              <a:t>!</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real objetivo de se construir um modelo de regressão é o de encontrar a melhor aproximação possível do mapeamento verdadeiro. Entretanto, o processo de ajuste dos parâmetros do modelo, ou, equivalentemente, o processo de treinamento dispõe somente de uma quantidade limitada de amostras.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Treinamento é realizado com quantidade limitada de amostras:</a:t>
            </a:r>
            <a:r>
              <a:rPr lang="pt-BR" baseline="0" dirty="0" smtClean="0"/>
              <a:t> por mais que tenhamos muitas amostras eles dificilmente vão nos dar todos os possíveis mapeamentos de x -&gt; y, pois em muitos casos f(x) é continua e assume infinitos valores.</a:t>
            </a:r>
            <a:endParaRPr lang="pt-BR"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59</a:t>
            </a:fld>
            <a:endParaRPr lang="nl-BE"/>
          </a:p>
        </p:txBody>
      </p:sp>
    </p:spTree>
    <p:extLst>
      <p:ext uri="{BB962C8B-B14F-4D97-AF65-F5344CB8AC3E}">
        <p14:creationId xmlns:p14="http://schemas.microsoft.com/office/powerpoint/2010/main" val="1802735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training_error_versus_validation_error.ipynb</a:t>
            </a:r>
          </a:p>
          <a:p>
            <a:r>
              <a:rPr lang="pt-BR" b="1" dirty="0" smtClean="0"/>
              <a:t>Link</a:t>
            </a:r>
            <a:r>
              <a:rPr lang="pt-BR" dirty="0" smtClean="0"/>
              <a:t>: </a:t>
            </a:r>
            <a:r>
              <a:rPr lang="pt-BR" dirty="0" smtClean="0">
                <a:hlinkClick r:id="rId3"/>
              </a:rPr>
              <a:t>https://colab.research.google.com/github/zz4fap/tp555-machine-learning/blob/master/exemplos/polynomial/training_error_versus_validation_error.ipynb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892262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Durante o processo de aprendizado/treinamento, deseja-se evitar duas situações que comprometem o uso de um modelo:</a:t>
            </a:r>
          </a:p>
          <a:p>
            <a:pPr marL="171450" indent="-171450">
              <a:buFont typeface="Arial" panose="020B0604020202020204" pitchFamily="34" charset="0"/>
              <a:buChar char="•"/>
            </a:pPr>
            <a:r>
              <a:rPr lang="pt-BR" dirty="0" smtClean="0"/>
              <a:t>Subajuste</a:t>
            </a:r>
          </a:p>
          <a:p>
            <a:pPr marL="171450" indent="-171450">
              <a:buFont typeface="Arial" panose="020B0604020202020204" pitchFamily="34" charset="0"/>
              <a:buChar char="•"/>
            </a:pPr>
            <a:r>
              <a:rPr lang="pt-BR" dirty="0" smtClean="0"/>
              <a:t>Sobreajuste</a:t>
            </a:r>
          </a:p>
          <a:p>
            <a:pPr marL="171450" indent="-171450">
              <a:buFont typeface="Arial" panose="020B0604020202020204" pitchFamily="34" charset="0"/>
              <a:buChar char="•"/>
            </a:pPr>
            <a:endParaRPr lang="pt-BR" dirty="0" smtClean="0"/>
          </a:p>
          <a:p>
            <a:pPr marL="171450" indent="-171450">
              <a:buFont typeface="Arial" panose="020B0604020202020204" pitchFamily="34" charset="0"/>
              <a:buChar char="•"/>
            </a:pPr>
            <a:r>
              <a:rPr lang="pt-BR" dirty="0" smtClean="0"/>
              <a:t>O modelo com polinômio de grau 1</a:t>
            </a:r>
            <a:r>
              <a:rPr lang="pt-BR" baseline="0" dirty="0" smtClean="0"/>
              <a:t> tem </a:t>
            </a:r>
            <a:r>
              <a:rPr lang="pt-BR" b="1" baseline="0" dirty="0" smtClean="0"/>
              <a:t>capacidade</a:t>
            </a:r>
            <a:r>
              <a:rPr lang="pt-BR" b="0" baseline="0" dirty="0" smtClean="0"/>
              <a:t> muito baixa e </a:t>
            </a:r>
            <a:r>
              <a:rPr lang="pt-BR" b="1" baseline="0" dirty="0" smtClean="0"/>
              <a:t>grau de generalização</a:t>
            </a:r>
            <a:r>
              <a:rPr lang="pt-BR" b="0" baseline="0" dirty="0" smtClean="0"/>
              <a:t> muito baixo.</a:t>
            </a:r>
            <a:endParaRPr lang="pt-BR"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O modelo com polinômio de grau 30</a:t>
            </a:r>
            <a:r>
              <a:rPr lang="pt-BR" baseline="0" dirty="0" smtClean="0"/>
              <a:t> tem </a:t>
            </a:r>
            <a:r>
              <a:rPr lang="pt-BR" b="1" baseline="0" dirty="0" smtClean="0"/>
              <a:t>capacidade </a:t>
            </a:r>
            <a:r>
              <a:rPr lang="pt-BR" b="0" baseline="0" dirty="0" smtClean="0"/>
              <a:t>muito alta e </a:t>
            </a:r>
            <a:r>
              <a:rPr lang="pt-BR" b="1" baseline="0" dirty="0" smtClean="0"/>
              <a:t>grau de generalização</a:t>
            </a:r>
            <a:r>
              <a:rPr lang="pt-BR" b="0" baseline="0" dirty="0" smtClean="0"/>
              <a:t> muito baixo.</a:t>
            </a:r>
            <a:endParaRPr lang="pt-BR" b="1" baseline="0" dirty="0" smtClean="0"/>
          </a:p>
          <a:p>
            <a:pPr marL="171450" indent="-171450">
              <a:buFont typeface="Arial" panose="020B0604020202020204" pitchFamily="34" charset="0"/>
              <a:buChar char="•"/>
            </a:pPr>
            <a:r>
              <a:rPr lang="pt-BR" dirty="0" smtClean="0"/>
              <a:t>O modelo com polinômio de grau 2</a:t>
            </a:r>
            <a:r>
              <a:rPr lang="pt-BR" baseline="0" dirty="0" smtClean="0"/>
              <a:t> tem </a:t>
            </a:r>
            <a:r>
              <a:rPr lang="pt-BR" b="1" baseline="0" dirty="0" smtClean="0"/>
              <a:t>capacidade</a:t>
            </a:r>
            <a:r>
              <a:rPr lang="pt-BR" baseline="0" dirty="0" smtClean="0"/>
              <a:t> média e </a:t>
            </a:r>
            <a:r>
              <a:rPr lang="pt-BR" b="1" baseline="0" dirty="0" smtClean="0"/>
              <a:t>grau de generalização</a:t>
            </a:r>
            <a:r>
              <a:rPr lang="pt-BR" b="0" baseline="0" dirty="0" smtClean="0"/>
              <a:t> médio.</a:t>
            </a:r>
          </a:p>
          <a:p>
            <a:pPr marL="0" indent="0">
              <a:buFont typeface="Arial" panose="020B0604020202020204" pitchFamily="34" charset="0"/>
              <a:buNone/>
            </a:pPr>
            <a:endParaRPr lang="pt-BR" b="0" baseline="0" dirty="0" smtClean="0"/>
          </a:p>
          <a:p>
            <a:pPr marL="171450" indent="-171450">
              <a:buFont typeface="Arial" panose="020B0604020202020204" pitchFamily="34" charset="0"/>
              <a:buChar char="•"/>
            </a:pPr>
            <a:r>
              <a:rPr lang="pt-BR" dirty="0" smtClean="0"/>
              <a:t>O modelo com polinômio de grau 1 sofre de </a:t>
            </a:r>
            <a:r>
              <a:rPr lang="pt-BR" sz="1200" b="0"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sub-ajustamento</a:t>
            </a:r>
            <a:r>
              <a:rPr lang="pt-BR" sz="1200" b="0" i="0" kern="1200" dirty="0" smtClean="0">
                <a:solidFill>
                  <a:schemeClr val="tx1"/>
                </a:solidFill>
                <a:effectLst/>
                <a:latin typeface="+mn-lt"/>
                <a:ea typeface="+mn-ea"/>
                <a:cs typeface="+mn-cs"/>
              </a:rPr>
              <a:t>, isto é, ele tem uma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tão baixa que não consegue aprender as regularidades presentes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no conjunto de treinamento. Nesse caso, os</a:t>
            </a:r>
            <a:r>
              <a:rPr lang="pt-BR" sz="1200" b="0" i="0" kern="1200" baseline="0" dirty="0" smtClean="0">
                <a:solidFill>
                  <a:schemeClr val="tx1"/>
                </a:solidFill>
                <a:effectLst/>
                <a:latin typeface="+mn-lt"/>
                <a:ea typeface="+mn-ea"/>
                <a:cs typeface="+mn-cs"/>
              </a:rPr>
              <a:t> erros </a:t>
            </a:r>
            <a:r>
              <a:rPr lang="pt-BR" sz="1200" b="0" i="0" kern="1200" dirty="0" smtClean="0">
                <a:solidFill>
                  <a:schemeClr val="tx1"/>
                </a:solidFill>
                <a:effectLst/>
                <a:latin typeface="+mn-lt"/>
                <a:ea typeface="+mn-ea"/>
                <a:cs typeface="+mn-cs"/>
              </a:rPr>
              <a:t>nos conjuntos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treinamento (</a:t>
            </a:r>
            <a:r>
              <a:rPr lang="pt-BR" sz="1200" b="1" i="0" kern="1200" dirty="0" smtClean="0">
                <a:solidFill>
                  <a:schemeClr val="tx1"/>
                </a:solidFill>
                <a:effectLst/>
                <a:latin typeface="+mn-lt"/>
                <a:ea typeface="+mn-ea"/>
                <a:cs typeface="+mn-cs"/>
              </a:rPr>
              <a:t>erro de capacidade ou erro de representação</a:t>
            </a:r>
          </a:p>
          <a:p>
            <a:pPr marL="171450" indent="-171450">
              <a:buFont typeface="Arial" panose="020B0604020202020204" pitchFamily="34" charset="0"/>
              <a:buChar char="•"/>
            </a:pPr>
            <a:r>
              <a:rPr lang="pt-BR" sz="1200" b="0" i="0" kern="1200" dirty="0" smtClean="0">
                <a:solidFill>
                  <a:schemeClr val="tx1"/>
                </a:solidFill>
                <a:effectLst/>
                <a:latin typeface="+mn-lt"/>
                <a:ea typeface="+mn-ea"/>
                <a:cs typeface="+mn-cs"/>
              </a:rPr>
              <a:t>) e de teste são</a:t>
            </a:r>
            <a:r>
              <a:rPr lang="pt-BR" sz="1200" b="0" i="0" kern="1200" baseline="0" dirty="0" smtClean="0">
                <a:solidFill>
                  <a:schemeClr val="tx1"/>
                </a:solidFill>
                <a:effectLst/>
                <a:latin typeface="+mn-lt"/>
                <a:ea typeface="+mn-ea"/>
                <a:cs typeface="+mn-cs"/>
              </a:rPr>
              <a:t> altos</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b="0" dirty="0" smtClean="0"/>
          </a:p>
          <a:p>
            <a:pPr marL="171450" indent="-171450">
              <a:buFont typeface="Arial" panose="020B0604020202020204" pitchFamily="34" charset="0"/>
              <a:buChar char="•"/>
            </a:pPr>
            <a:r>
              <a:rPr lang="pt-BR" dirty="0" smtClean="0"/>
              <a:t>O modelo com polinômio de grau 30</a:t>
            </a:r>
            <a:r>
              <a:rPr lang="pt-BR" sz="1200" b="0" i="0" kern="1200" dirty="0" smtClean="0">
                <a:solidFill>
                  <a:schemeClr val="tx1"/>
                </a:solidFill>
                <a:effectLst/>
                <a:latin typeface="+mn-lt"/>
                <a:ea typeface="+mn-ea"/>
                <a:cs typeface="+mn-cs"/>
              </a:rPr>
              <a:t> sofre de </a:t>
            </a:r>
            <a:r>
              <a:rPr lang="pt-BR" sz="1200" b="1" i="0" kern="1200" dirty="0" smtClean="0">
                <a:solidFill>
                  <a:schemeClr val="tx1"/>
                </a:solidFill>
                <a:effectLst/>
                <a:latin typeface="+mn-lt"/>
                <a:ea typeface="+mn-ea"/>
                <a:cs typeface="+mn-cs"/>
              </a:rPr>
              <a:t>sobre-ajustamento</a:t>
            </a:r>
            <a:r>
              <a:rPr lang="pt-BR" sz="1200" b="0" i="0" kern="1200" dirty="0" smtClean="0">
                <a:solidFill>
                  <a:schemeClr val="tx1"/>
                </a:solidFill>
                <a:effectLst/>
                <a:latin typeface="+mn-lt"/>
                <a:ea typeface="+mn-ea"/>
                <a:cs typeface="+mn-cs"/>
              </a:rPr>
              <a:t>, isto é, ele tem uma capacidade tão alta que além de aprender as regularidades, aprendeu também o ruído presente nos exemplos de treinamento. Nesse caso, o erro no conjunto de treinamento é baixo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o erro no conjunto de teste</a:t>
            </a:r>
            <a:r>
              <a:rPr lang="pt-BR" sz="1200" b="0" i="0" kern="1200" baseline="0" dirty="0" smtClean="0">
                <a:solidFill>
                  <a:schemeClr val="tx1"/>
                </a:solidFill>
                <a:effectLst/>
                <a:latin typeface="+mn-lt"/>
                <a:ea typeface="+mn-ea"/>
                <a:cs typeface="+mn-cs"/>
              </a:rPr>
              <a:t> é alto (</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BR" dirty="0" smtClean="0"/>
              <a:t>O modelo com polinômio de grau 2</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parece ter aprendido bem as regularidades dos dados sem aprender o ruído no conjunto de treinamento. Nesse caso, os erros no conjunto de treinamento (</a:t>
            </a:r>
            <a:r>
              <a:rPr lang="pt-BR" sz="1200" b="1" i="0" kern="1200" dirty="0" smtClean="0">
                <a:solidFill>
                  <a:schemeClr val="tx1"/>
                </a:solidFill>
                <a:effectLst/>
                <a:latin typeface="+mn-lt"/>
                <a:ea typeface="+mn-ea"/>
                <a:cs typeface="+mn-cs"/>
              </a:rPr>
              <a:t>erro de capacidade</a:t>
            </a:r>
            <a:r>
              <a:rPr lang="pt-BR" sz="1200" b="0" i="0" kern="1200" dirty="0" smtClean="0">
                <a:solidFill>
                  <a:schemeClr val="tx1"/>
                </a:solidFill>
                <a:effectLst/>
                <a:latin typeface="+mn-lt"/>
                <a:ea typeface="+mn-ea"/>
                <a:cs typeface="+mn-cs"/>
              </a:rPr>
              <a:t>) e teste </a:t>
            </a:r>
            <a:r>
              <a:rPr lang="pt-BR" sz="1200" b="0" i="0" kern="1200" baseline="0" dirty="0" smtClean="0">
                <a:solidFill>
                  <a:schemeClr val="tx1"/>
                </a:solidFill>
                <a:effectLst/>
                <a:latin typeface="+mn-lt"/>
                <a:ea typeface="+mn-ea"/>
                <a:cs typeface="+mn-cs"/>
              </a:rPr>
              <a:t>(</a:t>
            </a:r>
            <a:r>
              <a:rPr lang="pt-BR" sz="1200" b="1" i="0" kern="1200" baseline="0" dirty="0" smtClean="0">
                <a:solidFill>
                  <a:schemeClr val="tx1"/>
                </a:solidFill>
                <a:effectLst/>
                <a:latin typeface="+mn-lt"/>
                <a:ea typeface="+mn-ea"/>
                <a:cs typeface="+mn-cs"/>
              </a:rPr>
              <a:t>erro de generalização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são parecidos e satisfatórios.</a:t>
            </a:r>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4146881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Pense no algoritmo utilizado para gerar o modelo com ordem</a:t>
            </a:r>
            <a:r>
              <a:rPr lang="pt-BR" sz="1200" b="0" i="0" kern="1200" baseline="0" dirty="0" smtClean="0">
                <a:solidFill>
                  <a:schemeClr val="tx1"/>
                </a:solidFill>
                <a:effectLst/>
                <a:latin typeface="+mn-lt"/>
                <a:ea typeface="+mn-ea"/>
                <a:cs typeface="+mn-cs"/>
              </a:rPr>
              <a:t> 30</a:t>
            </a:r>
            <a:r>
              <a:rPr lang="pt-BR" sz="1200" b="0" i="0" kern="1200" dirty="0" smtClean="0">
                <a:solidFill>
                  <a:schemeClr val="tx1"/>
                </a:solidFill>
                <a:effectLst/>
                <a:latin typeface="+mn-lt"/>
                <a:ea typeface="+mn-ea"/>
                <a:cs typeface="+mn-cs"/>
              </a:rPr>
              <a:t>, por exemplo. Se utilizássemos muitos exemplos de treinamento, eventualmente a sua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smtClean="0">
                <a:solidFill>
                  <a:schemeClr val="tx1"/>
                </a:solidFill>
                <a:effectLst/>
                <a:latin typeface="+mn-lt"/>
                <a:ea typeface="+mn-ea"/>
                <a:cs typeface="+mn-cs"/>
              </a:rPr>
              <a:t> função por trás </a:t>
            </a:r>
            <a:r>
              <a:rPr lang="pt-BR" sz="1200" b="0" i="0" kern="1200" dirty="0" smtClean="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smtClean="0">
                <a:solidFill>
                  <a:schemeClr val="tx1"/>
                </a:solidFill>
                <a:effectLst/>
                <a:latin typeface="+mn-lt"/>
                <a:ea typeface="+mn-ea"/>
                <a:cs typeface="+mn-cs"/>
              </a:rPr>
              <a:t> a função </a:t>
            </a:r>
            <a:r>
              <a:rPr lang="pt-BR" sz="1200" b="0" i="0" kern="1200" dirty="0" smtClean="0">
                <a:solidFill>
                  <a:schemeClr val="tx1"/>
                </a:solidFill>
                <a:effectLst/>
                <a:latin typeface="+mn-lt"/>
                <a:ea typeface="+mn-ea"/>
                <a:cs typeface="+mn-cs"/>
              </a:rPr>
              <a:t>verdadeira pois não tem </a:t>
            </a:r>
            <a:r>
              <a:rPr lang="pt-BR" sz="1200" b="1" i="1"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para isso. Em geral, o erro de teste</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 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erro de treinamento convergem quando o tamanho do</a:t>
            </a:r>
            <a:r>
              <a:rPr lang="pt-BR" sz="1200" b="0" i="0" kern="1200" baseline="0" dirty="0" smtClean="0">
                <a:solidFill>
                  <a:schemeClr val="tx1"/>
                </a:solidFill>
                <a:effectLst/>
                <a:latin typeface="+mn-lt"/>
                <a:ea typeface="+mn-ea"/>
                <a:cs typeface="+mn-cs"/>
              </a:rPr>
              <a:t> conjunto </a:t>
            </a:r>
            <a:r>
              <a:rPr lang="pt-BR" sz="1200" b="0" i="0" kern="1200" dirty="0" smtClean="0">
                <a:solidFill>
                  <a:schemeClr val="tx1"/>
                </a:solidFill>
                <a:effectLst/>
                <a:latin typeface="+mn-lt"/>
                <a:ea typeface="+mn-ea"/>
                <a:cs typeface="+mn-cs"/>
              </a:rPr>
              <a:t>de treinamento aumenta.</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sobreajuste se torna mais provável</a:t>
            </a:r>
            <a:r>
              <a:rPr lang="pt-BR" sz="1200" b="0" i="0" kern="1200" baseline="0" dirty="0" smtClean="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smtClean="0"/>
          </a:p>
          <a:p>
            <a:r>
              <a:rPr lang="pt-BR" dirty="0" smtClean="0"/>
              <a:t>Uma outra</a:t>
            </a:r>
            <a:r>
              <a:rPr lang="pt-BR" baseline="0" dirty="0" smtClean="0"/>
              <a:t> forma de ver o sobreajuste é pensar que em espaços com um alto número de dimensões (ou seja, um alto número de atributos, x) a possibilidade que alguma dimensão, que na verdade é irrelevante, pareça por acaso ser útil na representação do mapeamento verdadeiro, ou seja, a função objetivo, é alta.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3576054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Pense no algoritmo utilizado para gerar o modelo com ordem</a:t>
            </a:r>
            <a:r>
              <a:rPr lang="pt-BR" sz="1200" b="0" i="0" kern="1200" baseline="0" dirty="0" smtClean="0">
                <a:solidFill>
                  <a:schemeClr val="tx1"/>
                </a:solidFill>
                <a:effectLst/>
                <a:latin typeface="+mn-lt"/>
                <a:ea typeface="+mn-ea"/>
                <a:cs typeface="+mn-cs"/>
              </a:rPr>
              <a:t> 30</a:t>
            </a:r>
            <a:r>
              <a:rPr lang="pt-BR" sz="1200" b="0" i="0" kern="1200" dirty="0" smtClean="0">
                <a:solidFill>
                  <a:schemeClr val="tx1"/>
                </a:solidFill>
                <a:effectLst/>
                <a:latin typeface="+mn-lt"/>
                <a:ea typeface="+mn-ea"/>
                <a:cs typeface="+mn-cs"/>
              </a:rPr>
              <a:t>, por exemplo. Se utilizássemos muitos exemplos de treinamento, eventualmente a sua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smtClean="0">
                <a:solidFill>
                  <a:schemeClr val="tx1"/>
                </a:solidFill>
                <a:effectLst/>
                <a:latin typeface="+mn-lt"/>
                <a:ea typeface="+mn-ea"/>
                <a:cs typeface="+mn-cs"/>
              </a:rPr>
              <a:t> função por trás </a:t>
            </a:r>
            <a:r>
              <a:rPr lang="pt-BR" sz="1200" b="0" i="0" kern="1200" dirty="0" smtClean="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smtClean="0">
                <a:solidFill>
                  <a:schemeClr val="tx1"/>
                </a:solidFill>
                <a:effectLst/>
                <a:latin typeface="+mn-lt"/>
                <a:ea typeface="+mn-ea"/>
                <a:cs typeface="+mn-cs"/>
              </a:rPr>
              <a:t> a função </a:t>
            </a:r>
            <a:r>
              <a:rPr lang="pt-BR" sz="1200" b="0" i="0" kern="1200" dirty="0" smtClean="0">
                <a:solidFill>
                  <a:schemeClr val="tx1"/>
                </a:solidFill>
                <a:effectLst/>
                <a:latin typeface="+mn-lt"/>
                <a:ea typeface="+mn-ea"/>
                <a:cs typeface="+mn-cs"/>
              </a:rPr>
              <a:t>verdadeira pois não tem </a:t>
            </a:r>
            <a:r>
              <a:rPr lang="pt-BR" sz="1200" b="1" i="1"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para isso. Em geral, o erro de teste</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 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erro de treinamento convergem quando o tamanho do</a:t>
            </a:r>
            <a:r>
              <a:rPr lang="pt-BR" sz="1200" b="0" i="0" kern="1200" baseline="0" dirty="0" smtClean="0">
                <a:solidFill>
                  <a:schemeClr val="tx1"/>
                </a:solidFill>
                <a:effectLst/>
                <a:latin typeface="+mn-lt"/>
                <a:ea typeface="+mn-ea"/>
                <a:cs typeface="+mn-cs"/>
              </a:rPr>
              <a:t> conjunto </a:t>
            </a:r>
            <a:r>
              <a:rPr lang="pt-BR" sz="1200" b="0" i="0" kern="1200" dirty="0" smtClean="0">
                <a:solidFill>
                  <a:schemeClr val="tx1"/>
                </a:solidFill>
                <a:effectLst/>
                <a:latin typeface="+mn-lt"/>
                <a:ea typeface="+mn-ea"/>
                <a:cs typeface="+mn-cs"/>
              </a:rPr>
              <a:t>de treinamento aumenta.</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sobreajuste se torna mais provável</a:t>
            </a:r>
            <a:r>
              <a:rPr lang="pt-BR" sz="1200" b="0" i="0" kern="1200" baseline="0" dirty="0" smtClean="0">
                <a:solidFill>
                  <a:schemeClr val="tx1"/>
                </a:solidFill>
                <a:effectLst/>
                <a:latin typeface="+mn-lt"/>
                <a:ea typeface="+mn-ea"/>
                <a:cs typeface="+mn-cs"/>
              </a:rPr>
              <a:t> quando o espaço de hipóteses e o número de atributos crescem, e menos provável quando o número de exemplos de treinamento aumenta.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21930756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Este erro é devido a suposições erradas sobre os dados. No caso do exemplo</a:t>
            </a:r>
            <a:r>
              <a:rPr lang="pt-BR" baseline="0" dirty="0" smtClean="0"/>
              <a:t> anterior, o modelo utilizado para aproximar </a:t>
            </a:r>
            <a:r>
              <a:rPr lang="pt-BR" dirty="0" smtClean="0"/>
              <a:t>faz uma forte suposição sobre os dados. Para este exemplo, a suposição é que os dados podem</a:t>
            </a:r>
            <a:r>
              <a:rPr lang="pt-BR" baseline="0" dirty="0" smtClean="0"/>
              <a:t> ser modelados por uma reta</a:t>
            </a:r>
            <a:r>
              <a:rPr lang="pt-BR" dirty="0" smtClean="0"/>
              <a:t>, o que é evidentemente muito errado. Mesmo que seu conjunto de treinamento dispusesse de todos os infinitos exemplos</a:t>
            </a:r>
            <a:r>
              <a:rPr lang="pt-BR" baseline="0" dirty="0" smtClean="0"/>
              <a:t> do meapeamento y =f(x), devido a </a:t>
            </a:r>
            <a:r>
              <a:rPr lang="pt-BR" dirty="0" smtClean="0"/>
              <a:t>suposição errada sobre os dados (ou seja, </a:t>
            </a:r>
            <a:r>
              <a:rPr lang="pt-BR" baseline="0" dirty="0" smtClean="0"/>
              <a:t>um modelo com complexidade menor do que a do modelo gerador), não seria possível obter um modelo que se aproxime do mapeamento verdadeiro. É provável que um modelo com alto bias subajuste os dados de treinamento.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Um bias alto faria com que um algoritmo perdesse relações relevantes entre os atributos de entrada e as saídas.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4159912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A variância refere-se ao quanto o modelo depende dos dados de treinamento.</a:t>
            </a:r>
          </a:p>
          <a:p>
            <a:endParaRPr lang="pt-BR" sz="1200" dirty="0" smtClean="0"/>
          </a:p>
          <a:p>
            <a:r>
              <a:rPr lang="pt-BR" sz="1200" b="0" i="0" kern="1200" dirty="0" smtClean="0">
                <a:solidFill>
                  <a:schemeClr val="tx1"/>
                </a:solidFill>
                <a:effectLst/>
                <a:latin typeface="+mn-lt"/>
                <a:ea typeface="+mn-ea"/>
                <a:cs typeface="+mn-cs"/>
              </a:rPr>
              <a:t>Não queremos que a previsão do nosso modelo dependa bruscamente da amostra de dados em que ele foi treinado.</a:t>
            </a:r>
            <a:endParaRPr lang="pt-BR" sz="1200" dirty="0" smtClean="0"/>
          </a:p>
          <a:p>
            <a:endParaRPr lang="pt-BR" sz="1200" dirty="0" smtClean="0"/>
          </a:p>
          <a:p>
            <a:r>
              <a:rPr lang="pt-BR" sz="1200" dirty="0" smtClean="0"/>
              <a:t>No caso do</a:t>
            </a:r>
            <a:r>
              <a:rPr lang="pt-BR" sz="1200" baseline="0" dirty="0" smtClean="0"/>
              <a:t> </a:t>
            </a:r>
            <a:r>
              <a:rPr lang="pt-BR" sz="1200" dirty="0" smtClean="0"/>
              <a:t>polinômio de grau 1, o modelo depende muito pouco dos dados de treinamento (baixa variância), porque ele quase não dá atenção aos pontos</a:t>
            </a:r>
            <a:r>
              <a:rPr lang="pt-BR" sz="1200" baseline="0" dirty="0" smtClean="0"/>
              <a:t> devido a forte suposição deque os dadospodem ser modelados por uma reta.</a:t>
            </a:r>
          </a:p>
          <a:p>
            <a:endParaRPr lang="pt-B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Um detalhe muito importante é que a </a:t>
            </a:r>
            <a:r>
              <a:rPr lang="pt-BR" sz="1200" b="1" i="0" kern="1200" dirty="0" smtClean="0">
                <a:solidFill>
                  <a:schemeClr val="tx1"/>
                </a:solidFill>
                <a:effectLst/>
                <a:latin typeface="+mn-lt"/>
                <a:ea typeface="+mn-ea"/>
                <a:cs typeface="+mn-cs"/>
              </a:rPr>
              <a:t>variância pode ser diminuída aumentando-se a quantidade de exemplos de treinamento</a:t>
            </a:r>
            <a:r>
              <a:rPr lang="pt-BR" sz="1200" b="0" i="0" kern="1200" dirty="0" smtClean="0">
                <a:solidFill>
                  <a:schemeClr val="tx1"/>
                </a:solidFill>
                <a:effectLst/>
                <a:latin typeface="+mn-lt"/>
                <a:ea typeface="+mn-ea"/>
                <a:cs typeface="+mn-cs"/>
              </a:rPr>
              <a:t>, algo que não pode ser feito com o</a:t>
            </a:r>
            <a:r>
              <a:rPr lang="pt-BR" sz="1200" b="0" i="0" kern="1200" baseline="0" dirty="0" smtClean="0">
                <a:solidFill>
                  <a:schemeClr val="tx1"/>
                </a:solidFill>
                <a:effectLst/>
                <a:latin typeface="+mn-lt"/>
                <a:ea typeface="+mn-ea"/>
                <a:cs typeface="+mn-cs"/>
              </a:rPr>
              <a:t> </a:t>
            </a:r>
            <a:r>
              <a:rPr lang="pt-BR" sz="1200" b="1" i="0" kern="1200" baseline="0" dirty="0" smtClean="0">
                <a:solidFill>
                  <a:schemeClr val="tx1"/>
                </a:solidFill>
                <a:effectLst/>
                <a:latin typeface="+mn-lt"/>
                <a:ea typeface="+mn-ea"/>
                <a:cs typeface="+mn-cs"/>
              </a:rPr>
              <a:t>bias</a:t>
            </a:r>
            <a:r>
              <a:rPr lang="pt-BR" sz="1200" b="0" i="0" kern="1200" dirty="0" smtClean="0">
                <a:solidFill>
                  <a:schemeClr val="tx1"/>
                </a:solidFill>
                <a:effectLst/>
                <a:latin typeface="+mn-lt"/>
                <a:ea typeface="+mn-ea"/>
                <a:cs typeface="+mn-cs"/>
              </a:rPr>
              <a:t>. Pense no algoritmo utilizado para gerar o modelo com ordem</a:t>
            </a:r>
            <a:r>
              <a:rPr lang="pt-BR" sz="1200" b="0" i="0" kern="1200" baseline="0" dirty="0" smtClean="0">
                <a:solidFill>
                  <a:schemeClr val="tx1"/>
                </a:solidFill>
                <a:effectLst/>
                <a:latin typeface="+mn-lt"/>
                <a:ea typeface="+mn-ea"/>
                <a:cs typeface="+mn-cs"/>
              </a:rPr>
              <a:t> 30</a:t>
            </a:r>
            <a:r>
              <a:rPr lang="pt-BR" sz="1200" b="0" i="0" kern="1200" dirty="0" smtClean="0">
                <a:solidFill>
                  <a:schemeClr val="tx1"/>
                </a:solidFill>
                <a:effectLst/>
                <a:latin typeface="+mn-lt"/>
                <a:ea typeface="+mn-ea"/>
                <a:cs typeface="+mn-cs"/>
              </a:rPr>
              <a:t>, por exemplo. Se utilizássemos muitos exemplos de treinamento, eventualmente a sua </a:t>
            </a:r>
            <a:r>
              <a:rPr lang="pt-BR" sz="1200" b="1" i="0"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não seria mais suficiente para passar por todos os pontos, ele então deixaria de aprender ruído para se concentrar em aprender a</a:t>
            </a:r>
            <a:r>
              <a:rPr lang="pt-BR" sz="1200" b="0" i="0" kern="1200" baseline="0" dirty="0" smtClean="0">
                <a:solidFill>
                  <a:schemeClr val="tx1"/>
                </a:solidFill>
                <a:effectLst/>
                <a:latin typeface="+mn-lt"/>
                <a:ea typeface="+mn-ea"/>
                <a:cs typeface="+mn-cs"/>
              </a:rPr>
              <a:t> função por trás </a:t>
            </a:r>
            <a:r>
              <a:rPr lang="pt-BR" sz="1200" b="0" i="0" kern="1200" dirty="0" smtClean="0">
                <a:solidFill>
                  <a:schemeClr val="tx1"/>
                </a:solidFill>
                <a:effectLst/>
                <a:latin typeface="+mn-lt"/>
                <a:ea typeface="+mn-ea"/>
                <a:cs typeface="+mn-cs"/>
              </a:rPr>
              <a:t>do processo gerador de dados. No caso do modelo com ordem 1, não importa quantos exemplos utilizássemos para treinar o modelo, ele não aprenderia</a:t>
            </a:r>
            <a:r>
              <a:rPr lang="pt-BR" sz="1200" b="0" i="0" kern="1200" baseline="0" dirty="0" smtClean="0">
                <a:solidFill>
                  <a:schemeClr val="tx1"/>
                </a:solidFill>
                <a:effectLst/>
                <a:latin typeface="+mn-lt"/>
                <a:ea typeface="+mn-ea"/>
                <a:cs typeface="+mn-cs"/>
              </a:rPr>
              <a:t> a função </a:t>
            </a:r>
            <a:r>
              <a:rPr lang="pt-BR" sz="1200" b="0" i="0" kern="1200" dirty="0" smtClean="0">
                <a:solidFill>
                  <a:schemeClr val="tx1"/>
                </a:solidFill>
                <a:effectLst/>
                <a:latin typeface="+mn-lt"/>
                <a:ea typeface="+mn-ea"/>
                <a:cs typeface="+mn-cs"/>
              </a:rPr>
              <a:t>verdadeira pois não tem </a:t>
            </a:r>
            <a:r>
              <a:rPr lang="pt-BR" sz="1200" b="1" i="1" kern="1200" dirty="0" smtClean="0">
                <a:solidFill>
                  <a:schemeClr val="tx1"/>
                </a:solidFill>
                <a:effectLst/>
                <a:latin typeface="+mn-lt"/>
                <a:ea typeface="+mn-ea"/>
                <a:cs typeface="+mn-cs"/>
              </a:rPr>
              <a:t>capacidade</a:t>
            </a:r>
            <a:r>
              <a:rPr lang="pt-BR" sz="1200" b="0" i="0" kern="1200" dirty="0" smtClean="0">
                <a:solidFill>
                  <a:schemeClr val="tx1"/>
                </a:solidFill>
                <a:effectLst/>
                <a:latin typeface="+mn-lt"/>
                <a:ea typeface="+mn-ea"/>
                <a:cs typeface="+mn-cs"/>
              </a:rPr>
              <a:t> para isso. Em geral, o erro de teste</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 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erro de treinamento convergem quando o tamanho do</a:t>
            </a:r>
            <a:r>
              <a:rPr lang="pt-BR" sz="1200" b="0" i="0" kern="1200" baseline="0" dirty="0" smtClean="0">
                <a:solidFill>
                  <a:schemeClr val="tx1"/>
                </a:solidFill>
                <a:effectLst/>
                <a:latin typeface="+mn-lt"/>
                <a:ea typeface="+mn-ea"/>
                <a:cs typeface="+mn-cs"/>
              </a:rPr>
              <a:t> conjunto </a:t>
            </a:r>
            <a:r>
              <a:rPr lang="pt-BR" sz="1200" b="0" i="0" kern="1200" dirty="0" smtClean="0">
                <a:solidFill>
                  <a:schemeClr val="tx1"/>
                </a:solidFill>
                <a:effectLst/>
                <a:latin typeface="+mn-lt"/>
                <a:ea typeface="+mn-ea"/>
                <a:cs typeface="+mn-cs"/>
              </a:rPr>
              <a:t>de treinamento aumenta.</a:t>
            </a:r>
            <a:endParaRPr lang="pt-BR" dirty="0" smtClean="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3746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função de erro também é conhecida como função de perda ou função de custo.</a:t>
            </a:r>
            <a:endParaRPr lang="nl-BE" dirty="0"/>
          </a:p>
          <a:p>
            <a:endParaRPr lang="pt-BR" dirty="0"/>
          </a:p>
          <a:p>
            <a:r>
              <a:rPr lang="pt-BR" dirty="0"/>
              <a:t>Note que o vetor x inclui</a:t>
            </a:r>
            <a:r>
              <a:rPr lang="pt-BR" baseline="0" dirty="0"/>
              <a:t> </a:t>
            </a:r>
            <a:r>
              <a:rPr lang="pt-BR" dirty="0"/>
              <a:t>uma entrada fixa de valor unitário que está relacionada ao coeficiente, conhecido</a:t>
            </a:r>
            <a:r>
              <a:rPr lang="pt-BR" baseline="0" dirty="0"/>
              <a:t> </a:t>
            </a:r>
            <a:r>
              <a:rPr lang="pt-BR" dirty="0"/>
              <a:t>como bias ou termo de polarização</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504701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2806997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Precisamos, portanto, de estratégias que forneçam indicativos de como o modelo se comporta ao aproximar o mapeamento verdadeiro como um todo (e não somente nas amostras de treinamento), e que também nos auxiliem a selecionar de forma confiável qual é o modelo mais adequado no problema de regressão. </a:t>
            </a:r>
          </a:p>
          <a:p>
            <a:endParaRPr lang="pt-BR" dirty="0" smtClean="0"/>
          </a:p>
          <a:p>
            <a:r>
              <a:rPr lang="pt-BR" b="1" dirty="0" smtClean="0"/>
              <a:t>Leitura importante</a:t>
            </a:r>
            <a:r>
              <a:rPr lang="pt-BR" dirty="0" smtClean="0"/>
              <a:t>:</a:t>
            </a:r>
            <a:r>
              <a:rPr lang="pt-BR" baseline="0" dirty="0" smtClean="0"/>
              <a:t> Seção 18.4 – Evaluating and Choosing the Best Hypothesis do livro do Russel e Norvig</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68</a:t>
            </a:fld>
            <a:endParaRPr lang="nl-BE"/>
          </a:p>
        </p:txBody>
      </p:sp>
    </p:spTree>
    <p:extLst>
      <p:ext uri="{BB962C8B-B14F-4D97-AF65-F5344CB8AC3E}">
        <p14:creationId xmlns:p14="http://schemas.microsoft.com/office/powerpoint/2010/main" val="446928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Validação cruzada é usada para obter uma estimativa do desempenho da generalização de um modelo. Se um modelo tiver um bom desempenho nos dados de treinamento, mas generalizar mal de acordo com as métricas de validação cruzada, seu modelo estará se ajustando demais (sobreajuste). Se o desempenho for ruim em ambos, será insuficiente (subajuste). Essa é uma maneira de saber quando um modelo é muito simples ou muito complexo.</a:t>
            </a:r>
          </a:p>
          <a:p>
            <a:endParaRPr lang="pt-BR" dirty="0" smtClean="0"/>
          </a:p>
          <a:p>
            <a:r>
              <a:rPr lang="pt-BR" dirty="0" smtClean="0"/>
              <a:t>O objetivo da validação cruzada é testar a capacidade do modelo em prever novos dados que não foram utilizados</a:t>
            </a:r>
            <a:r>
              <a:rPr lang="pt-BR" baseline="0" dirty="0" smtClean="0"/>
              <a:t> durante o treinamento</a:t>
            </a:r>
            <a:r>
              <a:rPr lang="pt-BR" dirty="0" smtClean="0"/>
              <a:t>, para sinalizar problemas como </a:t>
            </a:r>
            <a:r>
              <a:rPr lang="pt-BR" baseline="0" dirty="0" smtClean="0"/>
              <a:t> sobreajuste </a:t>
            </a:r>
            <a:r>
              <a:rPr lang="pt-BR" dirty="0" smtClean="0"/>
              <a:t>ou subajuste</a:t>
            </a:r>
            <a:r>
              <a:rPr lang="pt-BR" baseline="0" dirty="0" smtClean="0"/>
              <a:t> </a:t>
            </a:r>
            <a:r>
              <a:rPr lang="pt-BR" dirty="0" smtClean="0"/>
              <a:t>e fornecer uma deia de como o modelo irá generalizar para um conjunto de dados independente (ou seja, um conjunto de dados, em teoria,</a:t>
            </a:r>
            <a:r>
              <a:rPr lang="pt-BR" baseline="0" dirty="0" smtClean="0"/>
              <a:t> </a:t>
            </a:r>
            <a:r>
              <a:rPr lang="pt-BR" dirty="0" smtClean="0"/>
              <a:t>desconhecido).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69</a:t>
            </a:fld>
            <a:endParaRPr lang="nl-BE"/>
          </a:p>
        </p:txBody>
      </p:sp>
    </p:spTree>
    <p:extLst>
      <p:ext uri="{BB962C8B-B14F-4D97-AF65-F5344CB8AC3E}">
        <p14:creationId xmlns:p14="http://schemas.microsoft.com/office/powerpoint/2010/main" val="498206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Normalmente, o método de validação</a:t>
            </a:r>
            <a:r>
              <a:rPr lang="pt-BR" baseline="0" dirty="0" smtClean="0"/>
              <a:t> cruzada holdout envolve </a:t>
            </a:r>
            <a:r>
              <a:rPr lang="pt-BR" dirty="0" smtClean="0"/>
              <a:t>a divisão do conjunto de dados em 20 a 30% dos dados para teste e o restante como dados de treinamento.</a:t>
            </a:r>
          </a:p>
          <a:p>
            <a:endParaRPr lang="pt-BR" dirty="0" smtClean="0"/>
          </a:p>
          <a:p>
            <a:r>
              <a:rPr lang="pt-BR" dirty="0" smtClean="0"/>
              <a:t>A validação pode depender muito de quais dados vão para o conjunto de treinamento e quais vão para o conjunto de testes e, portanto, a avaliação pode ser significativamente diferente dependendo de como a divisão é feita.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252533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validacao_cruzada.ipynb</a:t>
            </a:r>
          </a:p>
          <a:p>
            <a:r>
              <a:rPr lang="pt-BR" b="1" dirty="0" smtClean="0"/>
              <a:t>Link</a:t>
            </a:r>
            <a:r>
              <a:rPr lang="pt-BR" dirty="0" smtClean="0"/>
              <a:t>: </a:t>
            </a:r>
            <a:r>
              <a:rPr lang="pt-BR" dirty="0" smtClean="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3447668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ideia principal aqui é que cada</a:t>
            </a:r>
            <a:r>
              <a:rPr lang="pt-BR" baseline="0" dirty="0" smtClean="0"/>
              <a:t> ponto de dados faz o serviço duplo como dado de treinamento e de validação/teste.</a:t>
            </a:r>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validação cruzada do K Fold, os dados são divididos em k subconjuntos. A validação é repetida k vezes, de modo que, a cada vez, um dos subconjuntos k é usado como conjunto de teste / validação e os outros subconjuntos k-1 são reunidos para formar um único conjunto de treinamento. Desta forma, </a:t>
            </a:r>
            <a:r>
              <a:rPr lang="pt-BR" baseline="0" dirty="0" smtClean="0"/>
              <a:t>uma vantagem dessa abordagem é que a forma como os dados são divididos importa menos. </a:t>
            </a:r>
          </a:p>
          <a:p>
            <a:endParaRPr lang="pt-BR" dirty="0" smtClean="0"/>
          </a:p>
          <a:p>
            <a:r>
              <a:rPr lang="pt-BR" dirty="0" smtClean="0"/>
              <a:t>Essa</a:t>
            </a:r>
            <a:r>
              <a:rPr lang="pt-BR" baseline="0" dirty="0" smtClean="0"/>
              <a:t> abordagem</a:t>
            </a:r>
            <a:r>
              <a:rPr lang="pt-BR" dirty="0" smtClean="0"/>
              <a:t> reduz significativamente o bias, pois usamos a maioria dos dados para treinamento, e também reduz significativamente a variância, pois a maioria dos dados também é usado no conjunto de validação. A troca dos conjuntos de treinamento e teste também contribui para a eficácia desse método. </a:t>
            </a:r>
            <a:r>
              <a:rPr lang="pt-BR" baseline="0" dirty="0" smtClean="0"/>
              <a:t>Como regra geral e evidência empírica, normalmente, utiliza-se K = 5 ou 10. A variância da estimativa resultante é reduzida à medida que k é aumentado.</a:t>
            </a:r>
          </a:p>
          <a:p>
            <a:endParaRPr lang="pt-BR" baseline="0" dirty="0" smtClean="0"/>
          </a:p>
          <a:p>
            <a:r>
              <a:rPr lang="pt-BR" baseline="0" dirty="0" smtClean="0"/>
              <a:t>A validação cruzada do k-Fold é importante pois permite que você use seu conjunto de dados completo tanto para treinamento como para teste. É especialmente útil ao avaliar um modelo usando conjuntos de dados pequenos ou limitados.</a:t>
            </a:r>
          </a:p>
          <a:p>
            <a:endParaRPr lang="pt-BR" dirty="0" smtClean="0"/>
          </a:p>
          <a:p>
            <a:r>
              <a:rPr lang="pt-BR" dirty="0" smtClean="0"/>
              <a:t>O desempenho do modelo é dado pela média dos erros de validação calculados para cada um dos k folds.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estimativa de erro é calculada sobre todos os k folds para obter a eficácia total do modelo.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Como pode ser visto, todo ponto de dados fica em um conjunto de validação exatamente uma vez e em um conjunto de treinamento k-1 vezes.</a:t>
            </a:r>
          </a:p>
          <a:p>
            <a:r>
              <a:rPr lang="pt-BR" baseline="0" dirty="0" smtClean="0"/>
              <a:t>Cada ponto de dados entra em um conjunto de testes exatamente uma vez e a k-1 vezes no conjunto de treinamento.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Com este procedimento, toda amostra disponível vai aparecer k-1 vezes no conjunto de treinamento e 1 vez no conjunto de validação.</a:t>
            </a:r>
          </a:p>
          <a:p>
            <a:endParaRPr lang="pt-BR" dirty="0" smtClean="0"/>
          </a:p>
          <a:p>
            <a:r>
              <a:rPr lang="pt-BR" b="1" dirty="0" smtClean="0"/>
              <a:t>Desvantagem</a:t>
            </a:r>
            <a:r>
              <a:rPr lang="pt-BR" dirty="0" smtClean="0"/>
              <a:t>:</a:t>
            </a:r>
          </a:p>
          <a:p>
            <a:r>
              <a:rPr lang="pt-BR" dirty="0" smtClean="0"/>
              <a:t>Alto</a:t>
            </a:r>
            <a:r>
              <a:rPr lang="pt-BR" baseline="0" dirty="0" smtClean="0"/>
              <a:t> custo computational pois treina-se e valida-se o modelo k vezes, ou seja, o algoritmo de treinamento deve ser executado novamente do zero k vezes, o que significa que leva k vezes mais tempo para fazer uma avaliação (treinamento+validação).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3421321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validacao_cruzada.ipynb</a:t>
            </a:r>
          </a:p>
          <a:p>
            <a:r>
              <a:rPr lang="pt-BR" b="1" dirty="0" smtClean="0"/>
              <a:t>Link</a:t>
            </a:r>
            <a:r>
              <a:rPr lang="pt-BR" dirty="0" smtClean="0"/>
              <a:t>: </a:t>
            </a:r>
            <a:r>
              <a:rPr lang="pt-BR" dirty="0" smtClean="0">
                <a:hlinkClick r:id="rId3"/>
              </a:rPr>
              <a:t>https://colab.research.google.com/github/zz4fap/tp555-machine-learning/blob/master/exemplos/polynomial/validacao_cruzada.ipynb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76</a:t>
            </a:fld>
            <a:endParaRPr lang="nl-BE"/>
          </a:p>
        </p:txBody>
      </p:sp>
    </p:spTree>
    <p:extLst>
      <p:ext uri="{BB962C8B-B14F-4D97-AF65-F5344CB8AC3E}">
        <p14:creationId xmlns:p14="http://schemas.microsoft.com/office/powerpoint/2010/main" val="4021203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validação cruzada leave-p-out</a:t>
            </a:r>
            <a:r>
              <a:rPr lang="pt-BR" baseline="0" dirty="0" smtClean="0"/>
              <a:t> </a:t>
            </a:r>
            <a:r>
              <a:rPr lang="pt-BR" dirty="0" smtClean="0"/>
              <a:t>envolve o uso de todas as possíveis combinações de </a:t>
            </a:r>
            <a:r>
              <a:rPr lang="pt-BR" b="1" dirty="0" smtClean="0"/>
              <a:t>p</a:t>
            </a:r>
            <a:r>
              <a:rPr lang="pt-BR" dirty="0" smtClean="0"/>
              <a:t> exemplos do conjunto de dados como o conjunto de validação e as observações restantes como o conjunto de treinamento.</a:t>
            </a:r>
          </a:p>
          <a:p>
            <a:endParaRPr lang="pt-BR" dirty="0" smtClean="0"/>
          </a:p>
          <a:p>
            <a:r>
              <a:rPr lang="pt-BR" dirty="0" smtClean="0"/>
              <a:t>Essa abordagem deixa p pontos de dados fora do</a:t>
            </a:r>
            <a:r>
              <a:rPr lang="pt-BR" baseline="0" dirty="0" smtClean="0"/>
              <a:t> conjunto </a:t>
            </a:r>
            <a:r>
              <a:rPr lang="pt-BR" dirty="0" smtClean="0"/>
              <a:t>de treinamento, ou seja, se houver N pontos de dados no</a:t>
            </a:r>
            <a:r>
              <a:rPr lang="pt-BR" baseline="0" dirty="0" smtClean="0"/>
              <a:t> conjunto </a:t>
            </a:r>
            <a:r>
              <a:rPr lang="pt-BR" dirty="0" smtClean="0"/>
              <a:t>original, N-p exemplos são usados para treinar o modelo e p exemplos são usados como o conjunto de validação. Isso é repetido para todas as possíveis combinações, em seguida, o erro é calculado para todas as tentativas, para fornecer a performance</a:t>
            </a:r>
            <a:r>
              <a:rPr lang="pt-BR" baseline="0" dirty="0" smtClean="0"/>
              <a:t> </a:t>
            </a:r>
            <a:r>
              <a:rPr lang="pt-BR" dirty="0" smtClean="0"/>
              <a:t>geral.</a:t>
            </a:r>
          </a:p>
          <a:p>
            <a:endParaRPr lang="pt-BR" dirty="0" smtClean="0"/>
          </a:p>
          <a:p>
            <a:r>
              <a:rPr lang="pt-BR" dirty="0" smtClean="0"/>
              <a:t>Esta é uma abordagem mais extrema para realizar a validação cruzada,</a:t>
            </a:r>
            <a:r>
              <a:rPr lang="pt-BR" baseline="0" dirty="0" smtClean="0"/>
              <a:t> pois p</a:t>
            </a:r>
            <a:r>
              <a:rPr lang="pt-BR" dirty="0" smtClean="0"/>
              <a:t>ara cada um dos possíveis </a:t>
            </a:r>
            <a:r>
              <a:rPr lang="pt-BR" b="1" i="1" dirty="0" smtClean="0"/>
              <a:t>p-conjuntos</a:t>
            </a:r>
            <a:r>
              <a:rPr lang="pt-BR" dirty="0" smtClean="0"/>
              <a:t> em nosso conjunto de dados, construímos um modelo usando todas os outros</a:t>
            </a:r>
            <a:r>
              <a:rPr lang="pt-BR" baseline="0" dirty="0" smtClean="0"/>
              <a:t> exemplos </a:t>
            </a:r>
            <a:r>
              <a:rPr lang="pt-BR" dirty="0" smtClean="0"/>
              <a:t>e testamos nos</a:t>
            </a:r>
            <a:r>
              <a:rPr lang="pt-BR" baseline="0" dirty="0" smtClean="0"/>
              <a:t> p-pontos de dados </a:t>
            </a:r>
            <a:r>
              <a:rPr lang="pt-BR" dirty="0" smtClean="0"/>
              <a:t>selecionados.</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77</a:t>
            </a:fld>
            <a:endParaRPr lang="nl-BE"/>
          </a:p>
        </p:txBody>
      </p:sp>
    </p:spTree>
    <p:extLst>
      <p:ext uri="{BB962C8B-B14F-4D97-AF65-F5344CB8AC3E}">
        <p14:creationId xmlns:p14="http://schemas.microsoft.com/office/powerpoint/2010/main" val="619955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validacao_cruzada.ipynb</a:t>
            </a:r>
          </a:p>
          <a:p>
            <a:r>
              <a:rPr lang="pt-BR" b="1" dirty="0" smtClean="0"/>
              <a:t>Link</a:t>
            </a:r>
            <a:r>
              <a:rPr lang="pt-BR" dirty="0" smtClean="0"/>
              <a:t>: </a:t>
            </a:r>
            <a:r>
              <a:rPr lang="pt-BR" dirty="0" smtClean="0">
                <a:hlinkClick r:id="rId3"/>
              </a:rPr>
              <a:t>https://colab.research.google.com/github/zz4fap/tp555-machine-learning/blob/master/exemplos/polynomial/validacao_cruzada.ipynb</a:t>
            </a:r>
            <a:endParaRPr lang="pt-BR" dirty="0" smtClean="0"/>
          </a:p>
          <a:p>
            <a:endParaRPr lang="pt-BR" dirty="0" smtClean="0"/>
          </a:p>
          <a:p>
            <a:r>
              <a:rPr lang="pt-BR" dirty="0" smtClean="0"/>
              <a:t>A</a:t>
            </a:r>
            <a:r>
              <a:rPr lang="pt-BR" baseline="0" dirty="0" smtClean="0"/>
              <a:t> função </a:t>
            </a:r>
            <a:r>
              <a:rPr lang="pt-BR" dirty="0" smtClean="0"/>
              <a:t>“</a:t>
            </a:r>
            <a:r>
              <a:rPr lang="pt-BR" sz="1200" b="1" i="1" dirty="0" smtClean="0">
                <a:solidFill>
                  <a:srgbClr val="000000"/>
                </a:solidFill>
                <a:highlight>
                  <a:srgbClr val="FFFFFF"/>
                </a:highlight>
              </a:rPr>
              <a:t>cross_val_score</a:t>
            </a:r>
            <a:r>
              <a:rPr lang="pt-BR" dirty="0" smtClean="0"/>
              <a:t>” segue a convenção de que valores de retorno mais altos são melhores que valores de retorno mais baixos. Assim, as métricas que medem a distância entre o modelo e o</a:t>
            </a:r>
            <a:r>
              <a:rPr lang="pt-BR" baseline="0" dirty="0" smtClean="0"/>
              <a:t> objetivo</a:t>
            </a:r>
            <a:r>
              <a:rPr lang="pt-BR" dirty="0" smtClean="0"/>
              <a:t>, como metrics.mean_squared_error, estão disponíveis como ‘</a:t>
            </a:r>
            <a:r>
              <a:rPr lang="pt-BR" b="1" i="1" dirty="0" smtClean="0"/>
              <a:t>neg_mean_squared_error</a:t>
            </a:r>
            <a:r>
              <a:rPr lang="pt-BR" dirty="0" smtClean="0"/>
              <a:t>’, que retornam o valor negado da métrica.</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78</a:t>
            </a:fld>
            <a:endParaRPr lang="nl-BE"/>
          </a:p>
        </p:txBody>
      </p:sp>
    </p:spTree>
    <p:extLst>
      <p:ext uri="{BB962C8B-B14F-4D97-AF65-F5344CB8AC3E}">
        <p14:creationId xmlns:p14="http://schemas.microsoft.com/office/powerpoint/2010/main" val="17054191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validacao_cruzada_base_maior.ipynb</a:t>
            </a:r>
          </a:p>
          <a:p>
            <a:r>
              <a:rPr lang="pt-BR" b="1" dirty="0" smtClean="0"/>
              <a:t>Link</a:t>
            </a:r>
            <a:r>
              <a:rPr lang="pt-BR" dirty="0" smtClean="0"/>
              <a:t>: </a:t>
            </a:r>
            <a:r>
              <a:rPr lang="pt-BR" dirty="0" smtClean="0">
                <a:hlinkClick r:id="rId3"/>
              </a:rPr>
              <a:t>https://colab.research.google.com/github/zz4fap/tp555-machine-learning/blob/master/exemplos/polynomial/validacao_cruzada_base_maior.ipynb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79</a:t>
            </a:fld>
            <a:endParaRPr lang="nl-BE"/>
          </a:p>
        </p:txBody>
      </p:sp>
    </p:spTree>
    <p:extLst>
      <p:ext uri="{BB962C8B-B14F-4D97-AF65-F5344CB8AC3E}">
        <p14:creationId xmlns:p14="http://schemas.microsoft.com/office/powerpoint/2010/main" val="324821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Curvas de aprendizado</a:t>
            </a:r>
            <a:r>
              <a:rPr lang="pt-BR" dirty="0" smtClean="0"/>
              <a:t>: são gráficos mostrando o desempenho do modelo no conjunto de treinamento e no conjunto de validação em função do tamanho do conjunto de treinamento (ou da iteração do treinamento).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81</a:t>
            </a:fld>
            <a:endParaRPr lang="nl-BE"/>
          </a:p>
        </p:txBody>
      </p:sp>
    </p:spTree>
    <p:extLst>
      <p:ext uri="{BB962C8B-B14F-4D97-AF65-F5344CB8AC3E}">
        <p14:creationId xmlns:p14="http://schemas.microsoft.com/office/powerpoint/2010/main" val="36558909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curvas_de_aprendizado.ipynb</a:t>
            </a:r>
          </a:p>
          <a:p>
            <a:r>
              <a:rPr lang="pt-BR" b="1" dirty="0" smtClean="0"/>
              <a:t>Link</a:t>
            </a:r>
            <a:r>
              <a:rPr lang="pt-BR" dirty="0" smtClean="0"/>
              <a:t>: </a:t>
            </a:r>
            <a:r>
              <a:rPr lang="pt-BR" dirty="0" smtClean="0">
                <a:hlinkClick r:id="rId3"/>
              </a:rPr>
              <a:t>https://colab.research.google.com/github/zz4fap/tp555-machine-learning/blob/master/exemplos/polynomial/curvas_de_aprendizado.ipynb</a:t>
            </a:r>
            <a:endParaRPr lang="pt-BR" dirty="0" smtClean="0"/>
          </a:p>
          <a:p>
            <a:endParaRPr lang="pt-BR" dirty="0" smtClean="0"/>
          </a:p>
          <a:p>
            <a:r>
              <a:rPr lang="pt-BR" b="1" dirty="0" smtClean="0"/>
              <a:t>Gráfico #1 – Polinômio</a:t>
            </a:r>
            <a:r>
              <a:rPr lang="pt-BR" b="1" baseline="0" dirty="0" smtClean="0"/>
              <a:t> de ordem 1 (reta)</a:t>
            </a:r>
          </a:p>
          <a:p>
            <a:pPr marL="171450" indent="-171450">
              <a:buFont typeface="Arial" panose="020B0604020202020204" pitchFamily="34" charset="0"/>
              <a:buChar char="•"/>
            </a:pPr>
            <a:r>
              <a:rPr lang="pt-BR" dirty="0" smtClean="0"/>
              <a:t>Quando há apenas um</a:t>
            </a:r>
            <a:r>
              <a:rPr lang="pt-BR" baseline="0" dirty="0" smtClean="0"/>
              <a:t> ou dois exemplos </a:t>
            </a:r>
            <a:r>
              <a:rPr lang="pt-BR" dirty="0" smtClean="0"/>
              <a:t>no conjunto de treinamento, a</a:t>
            </a:r>
            <a:r>
              <a:rPr lang="pt-BR" baseline="0" dirty="0" smtClean="0"/>
              <a:t> reta (</a:t>
            </a:r>
            <a:r>
              <a:rPr lang="pt-BR" dirty="0" smtClean="0"/>
              <a:t>modelo</a:t>
            </a:r>
            <a:r>
              <a:rPr lang="pt-BR" baseline="0" dirty="0" smtClean="0"/>
              <a:t>) </a:t>
            </a:r>
            <a:r>
              <a:rPr lang="pt-BR" dirty="0" smtClean="0"/>
              <a:t>pode ajustá-los perfeitamente, e é por isso que a curva começa em zero. Porém, à medida que novos</a:t>
            </a:r>
            <a:r>
              <a:rPr lang="pt-BR" baseline="0" dirty="0" smtClean="0"/>
              <a:t> exemplos </a:t>
            </a:r>
            <a:r>
              <a:rPr lang="pt-BR" dirty="0" smtClean="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smtClean="0"/>
              <a:t> exemplos </a:t>
            </a:r>
            <a:r>
              <a:rPr lang="pt-BR" dirty="0" smtClean="0"/>
              <a:t>ao conjunto de treinamentos não faz o erro médio melhor ou pior.</a:t>
            </a:r>
          </a:p>
          <a:p>
            <a:pPr marL="171450" indent="-171450">
              <a:buFont typeface="Arial" panose="020B0604020202020204" pitchFamily="34" charset="0"/>
              <a:buChar char="•"/>
            </a:pPr>
            <a:r>
              <a:rPr lang="pt-BR" dirty="0" smtClean="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smtClean="0"/>
              <a:t> </a:t>
            </a:r>
            <a:r>
              <a:rPr lang="pt-BR" dirty="0" smtClean="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smtClean="0"/>
              <a:t>Essas curvas de aprendizado são típicas de um modelo que</a:t>
            </a:r>
            <a:r>
              <a:rPr lang="pt-BR" baseline="0" dirty="0" smtClean="0"/>
              <a:t> está</a:t>
            </a:r>
            <a:r>
              <a:rPr lang="pt-BR" dirty="0" smtClean="0"/>
              <a:t> sub-ajustando. Ambas as curvas atingiram um platô; eles são próximas e os erros</a:t>
            </a:r>
            <a:r>
              <a:rPr lang="pt-BR" baseline="0" dirty="0" smtClean="0"/>
              <a:t> são </a:t>
            </a:r>
            <a:r>
              <a:rPr lang="pt-BR" dirty="0" smtClean="0"/>
              <a:t>razoavelmente altos.</a:t>
            </a:r>
          </a:p>
          <a:p>
            <a:pPr marL="171450" indent="-171450">
              <a:buFont typeface="Arial" panose="020B0604020202020204" pitchFamily="34" charset="0"/>
              <a:buChar char="•"/>
            </a:pPr>
            <a:r>
              <a:rPr lang="pt-BR" dirty="0" smtClean="0"/>
              <a:t>Se o modelo não estiver se adequando bem aos dados do treinamento, adicionar mais exemplos de treinamento não ajudará. Nesse caso, é necessário usar-se um modelo mais complexo</a:t>
            </a:r>
            <a:r>
              <a:rPr lang="pt-BR" baseline="0" dirty="0" smtClean="0"/>
              <a:t> (polinômio de ordem maior)</a:t>
            </a:r>
            <a:r>
              <a:rPr lang="pt-BR" dirty="0" smtClean="0"/>
              <a:t>.</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#3 – Polinômio</a:t>
            </a:r>
            <a:r>
              <a:rPr lang="pt-BR" b="1" baseline="0" dirty="0" smtClean="0"/>
              <a:t> de ordem 20</a:t>
            </a:r>
            <a:endParaRPr lang="pt-BR" dirty="0" smtClean="0"/>
          </a:p>
          <a:p>
            <a:pPr marL="0" indent="0">
              <a:buFont typeface="Arial" panose="020B0604020202020204" pitchFamily="34" charset="0"/>
              <a:buNone/>
            </a:pPr>
            <a:r>
              <a:rPr lang="pt-BR" dirty="0" smtClean="0"/>
              <a:t>Existem duas diferenças importantes</a:t>
            </a:r>
            <a:r>
              <a:rPr lang="pt-BR" baseline="0" dirty="0" smtClean="0"/>
              <a:t> com relação ao resultado </a:t>
            </a:r>
            <a:r>
              <a:rPr lang="pt-BR" dirty="0" smtClean="0"/>
              <a:t>com </a:t>
            </a:r>
            <a:r>
              <a:rPr lang="pt-BR" baseline="0" dirty="0" smtClean="0"/>
              <a:t>um polinômio de ordem 1:</a:t>
            </a:r>
            <a:endParaRPr lang="pt-BR" dirty="0" smtClean="0"/>
          </a:p>
          <a:p>
            <a:pPr marL="171450" indent="-171450">
              <a:buFont typeface="Arial" panose="020B0604020202020204" pitchFamily="34" charset="0"/>
              <a:buChar char="•"/>
            </a:pPr>
            <a:r>
              <a:rPr lang="pt-BR" dirty="0" smtClean="0"/>
              <a:t>O erro de treinamento é menor do que com</a:t>
            </a:r>
            <a:r>
              <a:rPr lang="pt-BR" baseline="0" dirty="0" smtClean="0"/>
              <a:t> o</a:t>
            </a:r>
            <a:r>
              <a:rPr lang="pt-BR" dirty="0" smtClean="0"/>
              <a:t> modelo de regressão linear, i.e., reta.</a:t>
            </a:r>
          </a:p>
          <a:p>
            <a:pPr marL="171450" indent="-171450">
              <a:buFont typeface="Arial" panose="020B0604020202020204" pitchFamily="34" charset="0"/>
              <a:buChar char="•"/>
            </a:pPr>
            <a:r>
              <a:rPr lang="pt-BR" dirty="0" smtClean="0"/>
              <a:t>Há um espaço entre as curvas de erro de treinamento e validação. Isso significa que o modelo tem um desempenho significativamente melhor nos dados de treinamento do que nos dados de validação, que é a </a:t>
            </a:r>
            <a:r>
              <a:rPr lang="pt-BR" i="1" dirty="0" smtClean="0"/>
              <a:t>marca registrada </a:t>
            </a:r>
            <a:r>
              <a:rPr lang="pt-BR" dirty="0" smtClean="0"/>
              <a:t>de um modelo que</a:t>
            </a:r>
            <a:r>
              <a:rPr lang="pt-BR" baseline="0" dirty="0" smtClean="0"/>
              <a:t> está </a:t>
            </a:r>
            <a:r>
              <a:rPr lang="pt-BR" dirty="0" smtClean="0"/>
              <a:t>sobre-ajustando. </a:t>
            </a:r>
          </a:p>
          <a:p>
            <a:pPr marL="171450" indent="-171450">
              <a:buFont typeface="Arial" panose="020B0604020202020204" pitchFamily="34" charset="0"/>
              <a:buChar char="•"/>
            </a:pPr>
            <a:r>
              <a:rPr lang="pt-BR" dirty="0" smtClean="0"/>
              <a:t>No entanto, se você usasse um conjunto de treinamento muito maior, as duas curvas continuariam se aproximando.</a:t>
            </a:r>
          </a:p>
          <a:p>
            <a:pPr marL="171450" indent="-171450">
              <a:buFont typeface="Arial" panose="020B0604020202020204" pitchFamily="34" charset="0"/>
              <a:buChar char="•"/>
            </a:pPr>
            <a:r>
              <a:rPr lang="pt-BR" dirty="0" smtClean="0"/>
              <a:t>Uma maneira de melhorar um modelo que</a:t>
            </a:r>
            <a:r>
              <a:rPr lang="pt-BR" baseline="0" dirty="0" smtClean="0"/>
              <a:t> está</a:t>
            </a:r>
            <a:r>
              <a:rPr lang="pt-BR" dirty="0" smtClean="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#1 – Polinômio</a:t>
            </a:r>
            <a:r>
              <a:rPr lang="pt-BR" b="1" baseline="0" dirty="0" smtClean="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smtClean="0"/>
              <a:t>Tanto o</a:t>
            </a:r>
            <a:r>
              <a:rPr lang="pt-BR" dirty="0" smtClean="0"/>
              <a:t> erro de treinamento quanto o de validação são menores do que com</a:t>
            </a:r>
            <a:r>
              <a:rPr lang="pt-BR" baseline="0" dirty="0" smtClean="0"/>
              <a:t> o</a:t>
            </a:r>
            <a:r>
              <a:rPr lang="pt-BR" dirty="0" smtClean="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A diferença entre os dois erros diminui com aumento do</a:t>
            </a:r>
            <a:r>
              <a:rPr lang="pt-BR" baseline="0" dirty="0" smtClean="0"/>
              <a:t> conjunto de treinamento</a:t>
            </a:r>
            <a:r>
              <a:rPr lang="pt-BR" dirty="0" smtClean="0"/>
              <a:t> se</a:t>
            </a:r>
            <a:r>
              <a:rPr lang="pt-BR" baseline="0" dirty="0" smtClean="0"/>
              <a:t> tonando </a:t>
            </a:r>
            <a:r>
              <a:rPr lang="pt-BR" dirty="0" smtClean="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Isso é</a:t>
            </a:r>
            <a:r>
              <a:rPr lang="pt-BR" baseline="0" dirty="0" smtClean="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smtClean="0"/>
              <a:t>Alimentar o modelo com mais exemplos faz com que a diferença entre as duas curvas se torne ainda menor.</a:t>
            </a:r>
            <a:endParaRPr lang="pt-BR"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smtClean="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82</a:t>
            </a:fld>
            <a:endParaRPr lang="nl-BE"/>
          </a:p>
        </p:txBody>
      </p:sp>
    </p:spTree>
    <p:extLst>
      <p:ext uri="{BB962C8B-B14F-4D97-AF65-F5344CB8AC3E}">
        <p14:creationId xmlns:p14="http://schemas.microsoft.com/office/powerpoint/2010/main" val="4931581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curvas_de_aprendizado.ipynb</a:t>
            </a:r>
          </a:p>
          <a:p>
            <a:r>
              <a:rPr lang="pt-BR" b="1" dirty="0" smtClean="0"/>
              <a:t>Link</a:t>
            </a:r>
            <a:r>
              <a:rPr lang="pt-BR" dirty="0" smtClean="0"/>
              <a:t>: </a:t>
            </a:r>
            <a:r>
              <a:rPr lang="pt-BR" dirty="0" smtClean="0">
                <a:hlinkClick r:id="rId3"/>
              </a:rPr>
              <a:t>https://colab.research.google.com/github/zz4fap/tp555-machine-learning/blob/master/exemplos/polynomial/curvas_de_aprendizado.ipynb</a:t>
            </a:r>
            <a:endParaRPr lang="pt-BR" dirty="0" smtClean="0"/>
          </a:p>
          <a:p>
            <a:endParaRPr lang="pt-BR" dirty="0" smtClean="0"/>
          </a:p>
          <a:p>
            <a:r>
              <a:rPr lang="pt-BR" b="1" dirty="0" smtClean="0"/>
              <a:t>Gráfico #1 – Polinômio</a:t>
            </a:r>
            <a:r>
              <a:rPr lang="pt-BR" b="1" baseline="0" dirty="0" smtClean="0"/>
              <a:t> de ordem 1 (reta)</a:t>
            </a:r>
          </a:p>
          <a:p>
            <a:pPr marL="171450" indent="-171450">
              <a:buFont typeface="Arial" panose="020B0604020202020204" pitchFamily="34" charset="0"/>
              <a:buChar char="•"/>
            </a:pPr>
            <a:r>
              <a:rPr lang="pt-BR" dirty="0" smtClean="0"/>
              <a:t>Quando há apenas um</a:t>
            </a:r>
            <a:r>
              <a:rPr lang="pt-BR" baseline="0" dirty="0" smtClean="0"/>
              <a:t> ou dois exemplos </a:t>
            </a:r>
            <a:r>
              <a:rPr lang="pt-BR" dirty="0" smtClean="0"/>
              <a:t>no conjunto de treinamento, a</a:t>
            </a:r>
            <a:r>
              <a:rPr lang="pt-BR" baseline="0" dirty="0" smtClean="0"/>
              <a:t> reta (</a:t>
            </a:r>
            <a:r>
              <a:rPr lang="pt-BR" dirty="0" smtClean="0"/>
              <a:t>modelo</a:t>
            </a:r>
            <a:r>
              <a:rPr lang="pt-BR" baseline="0" dirty="0" smtClean="0"/>
              <a:t>) </a:t>
            </a:r>
            <a:r>
              <a:rPr lang="pt-BR" dirty="0" smtClean="0"/>
              <a:t>pode ajustá-los perfeitamente, e é por isso que a curva começa em zero. Porém, à medida que novos</a:t>
            </a:r>
            <a:r>
              <a:rPr lang="pt-BR" baseline="0" dirty="0" smtClean="0"/>
              <a:t> exemplos </a:t>
            </a:r>
            <a:r>
              <a:rPr lang="pt-BR" dirty="0" smtClean="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smtClean="0"/>
              <a:t> exemplos </a:t>
            </a:r>
            <a:r>
              <a:rPr lang="pt-BR" dirty="0" smtClean="0"/>
              <a:t>ao conjunto de treinamentos não faz o erro médio melhor ou pior.</a:t>
            </a:r>
          </a:p>
          <a:p>
            <a:pPr marL="171450" indent="-171450">
              <a:buFont typeface="Arial" panose="020B0604020202020204" pitchFamily="34" charset="0"/>
              <a:buChar char="•"/>
            </a:pPr>
            <a:r>
              <a:rPr lang="pt-BR" dirty="0" smtClean="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smtClean="0"/>
              <a:t> </a:t>
            </a:r>
            <a:r>
              <a:rPr lang="pt-BR" dirty="0" smtClean="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smtClean="0"/>
              <a:t>Essas curvas de aprendizado são típicas de um modelo que</a:t>
            </a:r>
            <a:r>
              <a:rPr lang="pt-BR" baseline="0" dirty="0" smtClean="0"/>
              <a:t> está</a:t>
            </a:r>
            <a:r>
              <a:rPr lang="pt-BR" dirty="0" smtClean="0"/>
              <a:t> sub-ajustando. Ambas as curvas atingiram um platô; eles são próximas e os erros</a:t>
            </a:r>
            <a:r>
              <a:rPr lang="pt-BR" baseline="0" dirty="0" smtClean="0"/>
              <a:t> são </a:t>
            </a:r>
            <a:r>
              <a:rPr lang="pt-BR" dirty="0" smtClean="0"/>
              <a:t>razoavelmente altos.</a:t>
            </a:r>
          </a:p>
          <a:p>
            <a:pPr marL="171450" indent="-171450">
              <a:buFont typeface="Arial" panose="020B0604020202020204" pitchFamily="34" charset="0"/>
              <a:buChar char="•"/>
            </a:pPr>
            <a:r>
              <a:rPr lang="pt-BR" dirty="0" smtClean="0"/>
              <a:t>Se o modelo não estiver se adequando bem aos dados do treinamento, adicionar mais exemplos de treinamento não ajudará. Nesse caso, é necessário usar-se um modelo mais complexo</a:t>
            </a:r>
            <a:r>
              <a:rPr lang="pt-BR" baseline="0" dirty="0" smtClean="0"/>
              <a:t> (polinômio de ordem maior)</a:t>
            </a:r>
            <a:r>
              <a:rPr lang="pt-BR" dirty="0" smtClean="0"/>
              <a:t>.</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#3 – Polinômio</a:t>
            </a:r>
            <a:r>
              <a:rPr lang="pt-BR" b="1" baseline="0" dirty="0" smtClean="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Existem duas diferenças importantes</a:t>
            </a:r>
            <a:r>
              <a:rPr lang="pt-BR" baseline="0" dirty="0" smtClean="0"/>
              <a:t> com relação ao resultado </a:t>
            </a:r>
            <a:r>
              <a:rPr lang="pt-BR" dirty="0" smtClean="0"/>
              <a:t>com </a:t>
            </a:r>
            <a:r>
              <a:rPr lang="pt-BR" baseline="0" dirty="0" smtClean="0"/>
              <a:t>um polinômio de ordem 1:</a:t>
            </a:r>
            <a:endParaRPr lang="pt-BR" dirty="0" smtClean="0"/>
          </a:p>
          <a:p>
            <a:pPr marL="171450" indent="-171450">
              <a:buFont typeface="Arial" panose="020B0604020202020204" pitchFamily="34" charset="0"/>
              <a:buChar char="•"/>
            </a:pPr>
            <a:r>
              <a:rPr lang="pt-BR" dirty="0" smtClean="0"/>
              <a:t>O erro de treinamento é menor do que com</a:t>
            </a:r>
            <a:r>
              <a:rPr lang="pt-BR" baseline="0" dirty="0" smtClean="0"/>
              <a:t> o</a:t>
            </a:r>
            <a:r>
              <a:rPr lang="pt-BR" dirty="0" smtClean="0"/>
              <a:t> modelo de regressão linear, i.e., reta.</a:t>
            </a:r>
          </a:p>
          <a:p>
            <a:pPr marL="171450" indent="-171450">
              <a:buFont typeface="Arial" panose="020B0604020202020204" pitchFamily="34" charset="0"/>
              <a:buChar char="•"/>
            </a:pPr>
            <a:r>
              <a:rPr lang="pt-BR" dirty="0" smtClean="0"/>
              <a:t>Há um espaço entre as curvas do erro de treinamento e validação. Isso significa que o modelo tem um desempenho significativamente melhor nos dados de treinamento do que nos dados de validação, que é a </a:t>
            </a:r>
            <a:r>
              <a:rPr lang="pt-BR" i="1" dirty="0" smtClean="0"/>
              <a:t>marca registrada </a:t>
            </a:r>
            <a:r>
              <a:rPr lang="pt-BR" dirty="0" smtClean="0"/>
              <a:t>de um modelo que</a:t>
            </a:r>
            <a:r>
              <a:rPr lang="pt-BR" baseline="0" dirty="0" smtClean="0"/>
              <a:t> está </a:t>
            </a:r>
            <a:r>
              <a:rPr lang="pt-BR" dirty="0" smtClean="0"/>
              <a:t>sobre-ajustando. </a:t>
            </a:r>
          </a:p>
          <a:p>
            <a:pPr marL="171450" indent="-171450">
              <a:buFont typeface="Arial" panose="020B0604020202020204" pitchFamily="34" charset="0"/>
              <a:buChar char="•"/>
            </a:pPr>
            <a:r>
              <a:rPr lang="pt-BR" dirty="0" smtClean="0"/>
              <a:t>No entanto, se você usasse um conjunto de treinamento muito maior, as duas curvas continuariam se aproximando.</a:t>
            </a:r>
          </a:p>
          <a:p>
            <a:pPr marL="171450" indent="-171450">
              <a:buFont typeface="Arial" panose="020B0604020202020204" pitchFamily="34" charset="0"/>
              <a:buChar char="•"/>
            </a:pPr>
            <a:r>
              <a:rPr lang="pt-BR" dirty="0" smtClean="0"/>
              <a:t>Uma maneira de melhorar um modelo que</a:t>
            </a:r>
            <a:r>
              <a:rPr lang="pt-BR" baseline="0" dirty="0" smtClean="0"/>
              <a:t> está</a:t>
            </a:r>
            <a:r>
              <a:rPr lang="pt-BR" dirty="0" smtClean="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#1 – Polinômio</a:t>
            </a:r>
            <a:r>
              <a:rPr lang="pt-BR" b="1" baseline="0" dirty="0" smtClean="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smtClean="0"/>
              <a:t>Tanto o</a:t>
            </a:r>
            <a:r>
              <a:rPr lang="pt-BR" dirty="0" smtClean="0"/>
              <a:t> erro de treinamento quanto o de validação são menores do que com</a:t>
            </a:r>
            <a:r>
              <a:rPr lang="pt-BR" baseline="0" dirty="0" smtClean="0"/>
              <a:t> o</a:t>
            </a:r>
            <a:r>
              <a:rPr lang="pt-BR" dirty="0" smtClean="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A diferença entre os dois erros diminui com aumento do</a:t>
            </a:r>
            <a:r>
              <a:rPr lang="pt-BR" baseline="0" dirty="0" smtClean="0"/>
              <a:t> conjunto de treinamento</a:t>
            </a:r>
            <a:r>
              <a:rPr lang="pt-BR" dirty="0" smtClean="0"/>
              <a:t> se</a:t>
            </a:r>
            <a:r>
              <a:rPr lang="pt-BR" baseline="0" dirty="0" smtClean="0"/>
              <a:t> tonando </a:t>
            </a:r>
            <a:r>
              <a:rPr lang="pt-BR" dirty="0" smtClean="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Isso é</a:t>
            </a:r>
            <a:r>
              <a:rPr lang="pt-BR" baseline="0" dirty="0" smtClean="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smtClean="0"/>
              <a:t>Alimentar o modelo com mais exemplos faz com que a diferença entre as duas curvas se torne ainda menor.</a:t>
            </a:r>
            <a:endParaRPr lang="pt-BR"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smtClean="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83</a:t>
            </a:fld>
            <a:endParaRPr lang="nl-BE"/>
          </a:p>
        </p:txBody>
      </p:sp>
    </p:spTree>
    <p:extLst>
      <p:ext uri="{BB962C8B-B14F-4D97-AF65-F5344CB8AC3E}">
        <p14:creationId xmlns:p14="http://schemas.microsoft.com/office/powerpoint/2010/main" val="586238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curvas_de_aprendizado.ipynb</a:t>
            </a:r>
          </a:p>
          <a:p>
            <a:r>
              <a:rPr lang="pt-BR" b="1" dirty="0" smtClean="0"/>
              <a:t>Link</a:t>
            </a:r>
            <a:r>
              <a:rPr lang="pt-BR" dirty="0" smtClean="0"/>
              <a:t>: </a:t>
            </a:r>
            <a:r>
              <a:rPr lang="pt-BR" dirty="0" smtClean="0">
                <a:hlinkClick r:id="rId3"/>
              </a:rPr>
              <a:t>https://colab.research.google.com/github/zz4fap/tp555-machine-learning/blob/master/exemplos/polynomial/curvas_de_aprendizado.ipynb</a:t>
            </a:r>
            <a:endParaRPr lang="pt-BR" dirty="0" smtClean="0"/>
          </a:p>
          <a:p>
            <a:endParaRPr lang="pt-BR" dirty="0" smtClean="0"/>
          </a:p>
          <a:p>
            <a:r>
              <a:rPr lang="pt-BR" b="1" dirty="0" smtClean="0"/>
              <a:t>Gráfico #1 – Polinômio</a:t>
            </a:r>
            <a:r>
              <a:rPr lang="pt-BR" b="1" baseline="0" dirty="0" smtClean="0"/>
              <a:t> de ordem 1 (reta)</a:t>
            </a:r>
          </a:p>
          <a:p>
            <a:pPr marL="171450" indent="-171450">
              <a:buFont typeface="Arial" panose="020B0604020202020204" pitchFamily="34" charset="0"/>
              <a:buChar char="•"/>
            </a:pPr>
            <a:r>
              <a:rPr lang="pt-BR" dirty="0" smtClean="0"/>
              <a:t>Quando há apenas um</a:t>
            </a:r>
            <a:r>
              <a:rPr lang="pt-BR" baseline="0" dirty="0" smtClean="0"/>
              <a:t> ou dois exemplos </a:t>
            </a:r>
            <a:r>
              <a:rPr lang="pt-BR" dirty="0" smtClean="0"/>
              <a:t>no conjunto de treinamento, a</a:t>
            </a:r>
            <a:r>
              <a:rPr lang="pt-BR" baseline="0" dirty="0" smtClean="0"/>
              <a:t> reta (</a:t>
            </a:r>
            <a:r>
              <a:rPr lang="pt-BR" dirty="0" smtClean="0"/>
              <a:t>modelo</a:t>
            </a:r>
            <a:r>
              <a:rPr lang="pt-BR" baseline="0" dirty="0" smtClean="0"/>
              <a:t>) </a:t>
            </a:r>
            <a:r>
              <a:rPr lang="pt-BR" dirty="0" smtClean="0"/>
              <a:t>pode ajustá-los perfeitamente, e é por isso que a curva começa em zero. Porém, à medida que novos</a:t>
            </a:r>
            <a:r>
              <a:rPr lang="pt-BR" baseline="0" dirty="0" smtClean="0"/>
              <a:t> exemplos </a:t>
            </a:r>
            <a:r>
              <a:rPr lang="pt-BR" dirty="0" smtClean="0"/>
              <a:t>são adicionados ao conjunto de treinamento, torna-se impossível para o modelo ajustar-se os dados de treinamento perfeitamente, tanto porque os dados contem ruído quanto porque não são lineares. Portanto, o erro nos exemplos de treinamento aumenta até atingir um platô; nesse momento, adicionar novos</a:t>
            </a:r>
            <a:r>
              <a:rPr lang="pt-BR" baseline="0" dirty="0" smtClean="0"/>
              <a:t> exemplos </a:t>
            </a:r>
            <a:r>
              <a:rPr lang="pt-BR" dirty="0" smtClean="0"/>
              <a:t>ao conjunto de treinamentos não faz o erro médio melhor ou pior.</a:t>
            </a:r>
          </a:p>
          <a:p>
            <a:pPr marL="171450" indent="-171450">
              <a:buFont typeface="Arial" panose="020B0604020202020204" pitchFamily="34" charset="0"/>
              <a:buChar char="•"/>
            </a:pPr>
            <a:r>
              <a:rPr lang="pt-BR" dirty="0" smtClean="0"/>
              <a:t>Com relação ao conjunto de validação, quando o modelo é treinado com poucos exemplos de treinamento, ele é incapaz de generalizar adequadamente, e é por isso que o erro de validação é inicialmente grande. Então, à medida que o modelo é apresentado a</a:t>
            </a:r>
            <a:r>
              <a:rPr lang="pt-BR" baseline="0" dirty="0" smtClean="0"/>
              <a:t> </a:t>
            </a:r>
            <a:r>
              <a:rPr lang="pt-BR" dirty="0" smtClean="0"/>
              <a:t>mais exemplos de treinamento, ele aprende e, portanto, o erro de validação diminui gradativamente. No entanto, mais uma vez, uma linha reta não pode executar um bom trabalho de modelagem dos dados; e portanto, o erro termina em um platô, muito próximo da curva do erro de treinamento.</a:t>
            </a:r>
          </a:p>
          <a:p>
            <a:pPr marL="171450" indent="-171450">
              <a:buFont typeface="Arial" panose="020B0604020202020204" pitchFamily="34" charset="0"/>
              <a:buChar char="•"/>
            </a:pPr>
            <a:r>
              <a:rPr lang="pt-BR" dirty="0" smtClean="0"/>
              <a:t>Essas curvas de aprendizado são típicas de um modelo que</a:t>
            </a:r>
            <a:r>
              <a:rPr lang="pt-BR" baseline="0" dirty="0" smtClean="0"/>
              <a:t> está</a:t>
            </a:r>
            <a:r>
              <a:rPr lang="pt-BR" dirty="0" smtClean="0"/>
              <a:t> sub-ajustando. Ambas as curvas atingiram um platô; eles são próximas e os erros</a:t>
            </a:r>
            <a:r>
              <a:rPr lang="pt-BR" baseline="0" dirty="0" smtClean="0"/>
              <a:t> são </a:t>
            </a:r>
            <a:r>
              <a:rPr lang="pt-BR" dirty="0" smtClean="0"/>
              <a:t>razoavelmente altos.</a:t>
            </a:r>
          </a:p>
          <a:p>
            <a:pPr marL="171450" indent="-171450">
              <a:buFont typeface="Arial" panose="020B0604020202020204" pitchFamily="34" charset="0"/>
              <a:buChar char="•"/>
            </a:pPr>
            <a:r>
              <a:rPr lang="pt-BR" dirty="0" smtClean="0"/>
              <a:t>Se o modelo não estiver se adequando bem aos dados do treinamento, adicionar mais exemplos de treinamento não ajudará. Nesse caso, é necessário usar-se um modelo mais complexo</a:t>
            </a:r>
            <a:r>
              <a:rPr lang="pt-BR" baseline="0" dirty="0" smtClean="0"/>
              <a:t> (polinômio de ordem maior)</a:t>
            </a:r>
            <a:r>
              <a:rPr lang="pt-BR" dirty="0" smtClean="0"/>
              <a:t>.</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#3 – Polinômio</a:t>
            </a:r>
            <a:r>
              <a:rPr lang="pt-BR" b="1" baseline="0" dirty="0" smtClean="0"/>
              <a:t> de ordem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Existem duas diferenças importantes</a:t>
            </a:r>
            <a:r>
              <a:rPr lang="pt-BR" baseline="0" dirty="0" smtClean="0"/>
              <a:t> com relação ao resultado </a:t>
            </a:r>
            <a:r>
              <a:rPr lang="pt-BR" dirty="0" smtClean="0"/>
              <a:t>com </a:t>
            </a:r>
            <a:r>
              <a:rPr lang="pt-BR" baseline="0" dirty="0" smtClean="0"/>
              <a:t>um polinômio de ordem 1:</a:t>
            </a:r>
            <a:endParaRPr lang="pt-BR" dirty="0" smtClean="0"/>
          </a:p>
          <a:p>
            <a:pPr marL="171450" indent="-171450">
              <a:buFont typeface="Arial" panose="020B0604020202020204" pitchFamily="34" charset="0"/>
              <a:buChar char="•"/>
            </a:pPr>
            <a:r>
              <a:rPr lang="pt-BR" dirty="0" smtClean="0"/>
              <a:t>O erro de treinamento é menor do que com</a:t>
            </a:r>
            <a:r>
              <a:rPr lang="pt-BR" baseline="0" dirty="0" smtClean="0"/>
              <a:t> o</a:t>
            </a:r>
            <a:r>
              <a:rPr lang="pt-BR" dirty="0" smtClean="0"/>
              <a:t> modelo de regressão linear, i.e., reta.</a:t>
            </a:r>
          </a:p>
          <a:p>
            <a:pPr marL="171450" indent="-171450">
              <a:buFont typeface="Arial" panose="020B0604020202020204" pitchFamily="34" charset="0"/>
              <a:buChar char="•"/>
            </a:pPr>
            <a:r>
              <a:rPr lang="pt-BR" dirty="0" smtClean="0"/>
              <a:t>Há um espaço entre as curvas do erro de treinamento e validação. Isso significa que o modelo tem um desempenho significativamente melhor nos dados de treinamento do que nos dados de validação, que é a </a:t>
            </a:r>
            <a:r>
              <a:rPr lang="pt-BR" i="1" dirty="0" smtClean="0"/>
              <a:t>marca registrada </a:t>
            </a:r>
            <a:r>
              <a:rPr lang="pt-BR" dirty="0" smtClean="0"/>
              <a:t>de um modelo que</a:t>
            </a:r>
            <a:r>
              <a:rPr lang="pt-BR" baseline="0" dirty="0" smtClean="0"/>
              <a:t> está </a:t>
            </a:r>
            <a:r>
              <a:rPr lang="pt-BR" dirty="0" smtClean="0"/>
              <a:t>sobre-ajustando. </a:t>
            </a:r>
          </a:p>
          <a:p>
            <a:pPr marL="171450" indent="-171450">
              <a:buFont typeface="Arial" panose="020B0604020202020204" pitchFamily="34" charset="0"/>
              <a:buChar char="•"/>
            </a:pPr>
            <a:r>
              <a:rPr lang="pt-BR" dirty="0" smtClean="0"/>
              <a:t>No entanto, se você usasse um conjunto de treinamento muito maior, as duas curvas continuariam se aproximando.</a:t>
            </a:r>
          </a:p>
          <a:p>
            <a:pPr marL="171450" indent="-171450">
              <a:buFont typeface="Arial" panose="020B0604020202020204" pitchFamily="34" charset="0"/>
              <a:buChar char="•"/>
            </a:pPr>
            <a:r>
              <a:rPr lang="pt-BR" dirty="0" smtClean="0"/>
              <a:t>Uma maneira de melhorar um modelo que</a:t>
            </a:r>
            <a:r>
              <a:rPr lang="pt-BR" baseline="0" dirty="0" smtClean="0"/>
              <a:t> está</a:t>
            </a:r>
            <a:r>
              <a:rPr lang="pt-BR" dirty="0" smtClean="0"/>
              <a:t> sobre-ajustando é alimentá-lo com mais dados de treinamento até que o erro de validação atinja o erro de treinamento.</a:t>
            </a:r>
          </a:p>
          <a:p>
            <a:pPr marL="171450" indent="-171450">
              <a:buFont typeface="Arial" panose="020B0604020202020204" pitchFamily="34" charset="0"/>
              <a:buChar char="•"/>
            </a:pPr>
            <a:endParaRPr lang="pt-BR"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smtClean="0"/>
              <a:t>Gráfico #1 – Polinômio</a:t>
            </a:r>
            <a:r>
              <a:rPr lang="pt-BR" b="1" baseline="0" dirty="0" smtClean="0"/>
              <a:t> de ordem 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0" baseline="0" dirty="0" smtClean="0"/>
              <a:t>Tanto o</a:t>
            </a:r>
            <a:r>
              <a:rPr lang="pt-BR" dirty="0" smtClean="0"/>
              <a:t> erro de treinamento quanto o de validação são menores do que com</a:t>
            </a:r>
            <a:r>
              <a:rPr lang="pt-BR" baseline="0" dirty="0" smtClean="0"/>
              <a:t> o</a:t>
            </a:r>
            <a:r>
              <a:rPr lang="pt-BR" dirty="0" smtClean="0"/>
              <a:t> modelo de regressão linear, i.e., reta.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A diferença entre os dois erros diminui com aumento do</a:t>
            </a:r>
            <a:r>
              <a:rPr lang="pt-BR" baseline="0" dirty="0" smtClean="0"/>
              <a:t> conjunto de treinamento</a:t>
            </a:r>
            <a:r>
              <a:rPr lang="pt-BR" dirty="0" smtClean="0"/>
              <a:t> se</a:t>
            </a:r>
            <a:r>
              <a:rPr lang="pt-BR" baseline="0" dirty="0" smtClean="0"/>
              <a:t> tonando </a:t>
            </a:r>
            <a:r>
              <a:rPr lang="pt-BR" dirty="0" smtClean="0"/>
              <a:t>pequena e constante.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smtClean="0"/>
              <a:t>Isso é</a:t>
            </a:r>
            <a:r>
              <a:rPr lang="pt-BR" baseline="0" dirty="0" smtClean="0"/>
              <a:t> a indicação de um modelo que está se ajustando bem aos dados de treinamento e é capaz de generalizar bem para os dados de validação.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smtClean="0"/>
              <a:t>Alimentar o modelo com mais exemplos faz com que a diferença entre as duas curvas se torne ainda menor.</a:t>
            </a:r>
            <a:endParaRPr lang="pt-BR"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b="0" baseline="0" dirty="0" smtClean="0"/>
          </a:p>
          <a:p>
            <a:pPr marL="0" indent="0">
              <a:buFont typeface="Arial" panose="020B0604020202020204" pitchFamily="34" charset="0"/>
              <a:buNone/>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84</a:t>
            </a:fld>
            <a:endParaRPr lang="nl-BE"/>
          </a:p>
        </p:txBody>
      </p:sp>
    </p:spTree>
    <p:extLst>
      <p:ext uri="{BB962C8B-B14F-4D97-AF65-F5344CB8AC3E}">
        <p14:creationId xmlns:p14="http://schemas.microsoft.com/office/powerpoint/2010/main" val="2746246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Anteriormente, nós vimos como realizar a seleção do modelo através da validação cruzada. Uma abordagem alternativa é a procura</a:t>
            </a:r>
            <a:r>
              <a:rPr lang="pt-BR" baseline="0" dirty="0" smtClean="0"/>
              <a:t> por uma hipótese que minimize o erro e a complexidade da hipótese. </a:t>
            </a:r>
          </a:p>
          <a:p>
            <a:endParaRPr lang="pt-BR" baseline="0" dirty="0" smtClean="0"/>
          </a:p>
          <a:p>
            <a:r>
              <a:rPr lang="pt-BR" b="1" baseline="0" dirty="0" smtClean="0"/>
              <a:t>Regularização</a:t>
            </a:r>
            <a:r>
              <a:rPr lang="pt-BR" baseline="0" dirty="0" smtClean="0"/>
              <a:t> penaliza explicitamente </a:t>
            </a:r>
            <a:r>
              <a:rPr lang="pt-BR" b="1" baseline="0" dirty="0" smtClean="0"/>
              <a:t>hipóteses</a:t>
            </a:r>
            <a:r>
              <a:rPr lang="pt-BR" baseline="0" dirty="0" smtClean="0"/>
              <a:t> complexas. Essa abordagem se chama </a:t>
            </a:r>
            <a:r>
              <a:rPr lang="pt-BR" b="1" baseline="0" dirty="0" smtClean="0"/>
              <a:t>regularização</a:t>
            </a:r>
            <a:r>
              <a:rPr lang="pt-BR" baseline="0" dirty="0" smtClean="0"/>
              <a:t> pois busca por  uma </a:t>
            </a:r>
            <a:r>
              <a:rPr lang="pt-BR" b="1" baseline="0" dirty="0" smtClean="0"/>
              <a:t>hipótese</a:t>
            </a:r>
            <a:r>
              <a:rPr lang="pt-BR" baseline="0" dirty="0" smtClean="0"/>
              <a:t> que seja mais </a:t>
            </a:r>
            <a:r>
              <a:rPr lang="pt-BR" b="1" baseline="0" dirty="0" smtClean="0"/>
              <a:t>regular</a:t>
            </a:r>
            <a:r>
              <a:rPr lang="pt-BR" baseline="0" dirty="0" smtClean="0"/>
              <a:t>, ou seja, menos complexa.</a:t>
            </a:r>
            <a:endParaRPr lang="pt-BR" dirty="0" smtClean="0"/>
          </a:p>
          <a:p>
            <a:endParaRPr lang="pt-BR" dirty="0" smtClean="0"/>
          </a:p>
          <a:p>
            <a:r>
              <a:rPr lang="pt-BR" dirty="0" smtClean="0"/>
              <a:t>O termo </a:t>
            </a:r>
            <a:r>
              <a:rPr lang="pt-BR" b="1" dirty="0" smtClean="0"/>
              <a:t>regularização</a:t>
            </a:r>
            <a:r>
              <a:rPr lang="pt-BR" dirty="0" smtClean="0"/>
              <a:t> refere-se a procedimentos que visam obter um modelo de aproximação bem-comportado através da incorporação de informações adicionais ao processo de treinamento do modelo, na forma de restrições de suavidade junto ao mapeamento, ou de penalizações proporcionais à norma do vetor de parâmetros/pesos.</a:t>
            </a:r>
          </a:p>
          <a:p>
            <a:endParaRPr lang="pt-BR" dirty="0" smtClean="0"/>
          </a:p>
          <a:p>
            <a:r>
              <a:rPr lang="pt-BR" dirty="0" smtClean="0"/>
              <a:t>As 3 técnicas mencionadas aqui, rigde regression, LASSO e elastic net, introduzem restrições ligadas a alguma norma do vetor de parâmetros, sendo, por este motivo, também conhecidas como técnicas de </a:t>
            </a:r>
            <a:r>
              <a:rPr lang="pt-BR" b="1" i="1" dirty="0" smtClean="0"/>
              <a:t>shrinkage</a:t>
            </a:r>
            <a:r>
              <a:rPr lang="pt-BR" b="0" i="0" baseline="0" dirty="0" smtClean="0"/>
              <a:t> (redução, encolhimento).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85</a:t>
            </a:fld>
            <a:endParaRPr lang="nl-BE"/>
          </a:p>
        </p:txBody>
      </p:sp>
    </p:spTree>
    <p:extLst>
      <p:ext uri="{BB962C8B-B14F-4D97-AF65-F5344CB8AC3E}">
        <p14:creationId xmlns:p14="http://schemas.microsoft.com/office/powerpoint/2010/main" val="1559827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Ridge Regression</a:t>
            </a:r>
            <a:r>
              <a:rPr lang="en-US" sz="1200" b="0" i="0" kern="1200" dirty="0" smtClean="0">
                <a:solidFill>
                  <a:schemeClr val="tx1"/>
                </a:solidFill>
                <a:effectLst/>
                <a:latin typeface="+mn-lt"/>
                <a:ea typeface="+mn-ea"/>
                <a:cs typeface="+mn-cs"/>
              </a:rPr>
              <a:t> 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também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conhecida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Tikhonov</a:t>
            </a:r>
            <a:r>
              <a:rPr lang="en-US" sz="1200" b="0" i="1" kern="1200" dirty="0" smtClean="0">
                <a:solidFill>
                  <a:schemeClr val="tx1"/>
                </a:solidFill>
                <a:effectLst/>
                <a:latin typeface="+mn-lt"/>
                <a:ea typeface="+mn-ea"/>
                <a:cs typeface="+mn-cs"/>
              </a:rPr>
              <a:t> regularization</a:t>
            </a:r>
            <a:endParaRPr lang="pt-BR" dirty="0" smtClean="0"/>
          </a:p>
          <a:p>
            <a:endParaRPr lang="pt-BR" dirty="0" smtClean="0"/>
          </a:p>
          <a:p>
            <a:r>
              <a:rPr lang="pt-BR" dirty="0" smtClean="0"/>
              <a:t>Ao invés de minimizar apenas o erro quadrático médio, como fizemo</a:t>
            </a:r>
            <a:r>
              <a:rPr lang="pt-BR" baseline="0" dirty="0" smtClean="0"/>
              <a:t>s antes</a:t>
            </a:r>
            <a:r>
              <a:rPr lang="pt-BR" dirty="0" smtClean="0"/>
              <a:t>,</a:t>
            </a:r>
            <a:r>
              <a:rPr lang="pt-BR" baseline="0" dirty="0" smtClean="0"/>
              <a:t> </a:t>
            </a:r>
            <a:r>
              <a:rPr lang="pt-BR" dirty="0" smtClean="0"/>
              <a:t>agora há a introdução de </a:t>
            </a:r>
            <a:r>
              <a:rPr lang="pt-BR" b="1" dirty="0" smtClean="0"/>
              <a:t>um termo de penalização </a:t>
            </a:r>
            <a:r>
              <a:rPr lang="pt-BR" dirty="0" smtClean="0"/>
              <a:t>proporcional à norma Euclidiana (L2) do vetor de</a:t>
            </a:r>
            <a:r>
              <a:rPr lang="pt-BR" baseline="0" dirty="0" smtClean="0"/>
              <a:t> pesos.</a:t>
            </a:r>
          </a:p>
          <a:p>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baseline="0" dirty="0" smtClean="0"/>
              <a:t>Norma Euclidiana</a:t>
            </a:r>
            <a:r>
              <a:rPr lang="pt-BR" baseline="0" dirty="0" smtClean="0"/>
              <a:t>: </a:t>
            </a:r>
            <a:r>
              <a:rPr lang="pt-BR" dirty="0" smtClean="0">
                <a:hlinkClick r:id="rId3"/>
              </a:rPr>
              <a:t>https://en.wikipedia.org/wiki/Norm_(mathematics)#Euclidean_norm</a:t>
            </a:r>
            <a:endParaRPr lang="pt-BR" baseline="0" dirty="0" smtClean="0"/>
          </a:p>
          <a:p>
            <a:endParaRPr lang="pt-BR" baseline="0" dirty="0" smtClean="0"/>
          </a:p>
          <a:p>
            <a:r>
              <a:rPr lang="pt-BR" sz="1200" b="0" i="0" kern="1200" dirty="0" smtClean="0">
                <a:solidFill>
                  <a:schemeClr val="tx1"/>
                </a:solidFill>
                <a:effectLst/>
                <a:latin typeface="+mn-lt"/>
                <a:ea typeface="+mn-ea"/>
                <a:cs typeface="+mn-cs"/>
              </a:rPr>
              <a:t>A regularização força o algoritmo de aprendizado a não apenas ajustar os pesos, mas também manté-los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 menor possível.</a:t>
            </a:r>
          </a:p>
          <a:p>
            <a:endParaRPr lang="pt-BR" baseline="0" dirty="0" smtClean="0"/>
          </a:p>
          <a:p>
            <a:endParaRPr lang="pt-BR" dirty="0" smtClean="0"/>
          </a:p>
          <a:p>
            <a:endParaRPr lang="pt-BR" dirty="0" smtClean="0"/>
          </a:p>
          <a:p>
            <a:endParaRPr lang="pt-BR" dirty="0" smtClean="0"/>
          </a:p>
          <a:p>
            <a:r>
              <a:rPr lang="pt-BR" b="1" dirty="0" smtClean="0"/>
              <a:t>Referencias com explicações</a:t>
            </a:r>
            <a:r>
              <a:rPr lang="pt-BR" b="1" baseline="0" dirty="0" smtClean="0"/>
              <a:t> sobre o motivo de a0 não ser considerado no termo de penalização</a:t>
            </a:r>
            <a:r>
              <a:rPr lang="pt-BR" baseline="0" dirty="0" smtClean="0"/>
              <a:t>:</a:t>
            </a:r>
            <a:endParaRPr lang="pt-BR" dirty="0" smtClean="0"/>
          </a:p>
          <a:p>
            <a:r>
              <a:rPr lang="pt-BR" dirty="0" smtClean="0">
                <a:hlinkClick r:id="rId4"/>
              </a:rPr>
              <a:t>https://stats.stackexchange.com/questions/86991/reason-for-not-shrinking-the-bias-intercept-term-in-regression</a:t>
            </a:r>
            <a:endParaRPr lang="pt-BR" dirty="0" smtClean="0"/>
          </a:p>
          <a:p>
            <a:r>
              <a:rPr lang="pt-BR" dirty="0" smtClean="0">
                <a:hlinkClick r:id="rId5"/>
              </a:rPr>
              <a:t>https://stackoverflow.com/questions/54017246/why-is-theta0-skipped-while-performing-regulariztion-on-regression</a:t>
            </a:r>
            <a:endParaRPr lang="pt-BR" dirty="0" smtClean="0"/>
          </a:p>
          <a:p>
            <a:r>
              <a:rPr lang="pt-BR" dirty="0" smtClean="0">
                <a:hlinkClick r:id="rId6"/>
              </a:rPr>
              <a:t>https://stackoverflow.com/questions/12578336/why-is-the-bias-term-not-regularized-in-ridge-regression</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86</a:t>
            </a:fld>
            <a:endParaRPr lang="nl-BE"/>
          </a:p>
        </p:txBody>
      </p:sp>
    </p:spTree>
    <p:extLst>
      <p:ext uri="{BB962C8B-B14F-4D97-AF65-F5344CB8AC3E}">
        <p14:creationId xmlns:p14="http://schemas.microsoft.com/office/powerpoint/2010/main" val="12974382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s.a. = sujeito 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87</a:t>
            </a:fld>
            <a:endParaRPr lang="nl-BE"/>
          </a:p>
        </p:txBody>
      </p:sp>
    </p:spTree>
    <p:extLst>
      <p:ext uri="{BB962C8B-B14F-4D97-AF65-F5344CB8AC3E}">
        <p14:creationId xmlns:p14="http://schemas.microsoft.com/office/powerpoint/2010/main" val="3655793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88</a:t>
            </a:fld>
            <a:endParaRPr lang="nl-BE"/>
          </a:p>
        </p:txBody>
      </p:sp>
    </p:spTree>
    <p:extLst>
      <p:ext uri="{BB962C8B-B14F-4D97-AF65-F5344CB8AC3E}">
        <p14:creationId xmlns:p14="http://schemas.microsoft.com/office/powerpoint/2010/main" val="261114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ridge_regression.ipynb</a:t>
            </a:r>
          </a:p>
          <a:p>
            <a:r>
              <a:rPr lang="pt-BR" b="1" dirty="0" smtClean="0"/>
              <a:t>Link</a:t>
            </a:r>
            <a:r>
              <a:rPr lang="pt-BR" dirty="0" smtClean="0"/>
              <a:t>: </a:t>
            </a:r>
            <a:r>
              <a:rPr lang="pt-BR" dirty="0" smtClean="0">
                <a:hlinkClick r:id="rId3"/>
              </a:rPr>
              <a:t>https://colab.research.google.com/github/zz4fap/tp555-machine-learning/blob/master/exemplos/polynomial/regularization/ridge_regression.ipynb</a:t>
            </a:r>
            <a:endParaRPr lang="pt-BR" dirty="0" smtClean="0"/>
          </a:p>
          <a:p>
            <a:endParaRPr lang="pt-BR" dirty="0" smtClean="0"/>
          </a:p>
          <a:p>
            <a:r>
              <a:rPr lang="pt-BR" dirty="0" smtClean="0"/>
              <a:t>É importante escalonar os dados (por exemplo, usando a classe StandardScaler) antes de executar a regressão de Ridge, pois ela</a:t>
            </a:r>
            <a:r>
              <a:rPr lang="pt-BR" baseline="0" dirty="0" smtClean="0"/>
              <a:t> é</a:t>
            </a:r>
            <a:r>
              <a:rPr lang="pt-BR" dirty="0" smtClean="0"/>
              <a:t> sensível à escala dos atributos. Isso é verdade para a maioria dos modelos regularizados.</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89</a:t>
            </a:fld>
            <a:endParaRPr lang="nl-BE"/>
          </a:p>
        </p:txBody>
      </p:sp>
    </p:spTree>
    <p:extLst>
      <p:ext uri="{BB962C8B-B14F-4D97-AF65-F5344CB8AC3E}">
        <p14:creationId xmlns:p14="http://schemas.microsoft.com/office/powerpoint/2010/main" val="370287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smtClean="0"/>
                  <a:t>Se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Choice>
        <mc:Fallback xmlns="">
          <p:sp>
            <p:nvSpPr>
              <p:cNvPr id="3" name="Notes Placeholder 2"/>
              <p:cNvSpPr>
                <a:spLocks noGrp="1"/>
              </p:cNvSpPr>
              <p:nvPr>
                <p:ph type="body" idx="1"/>
              </p:nvPr>
            </p:nvSpPr>
            <p:spPr/>
            <p:txBody>
              <a:bodyPr/>
              <a:lstStyle/>
              <a:p>
                <a:r>
                  <a:rPr lang="pt-BR" dirty="0" smtClean="0"/>
                  <a:t>Se </a:t>
                </a:r>
                <a:r>
                  <a:rPr lang="pt-BR" i="0" smtClean="0">
                    <a:latin typeface="Cambria Math" panose="02040503050406030204" pitchFamily="18" charset="0"/>
                    <a:ea typeface="Cambria Math" panose="02040503050406030204" pitchFamily="18" charset="0"/>
                  </a:rPr>
                  <a:t>𝜆</a:t>
                </a:r>
                <a:r>
                  <a:rPr lang="pt-BR" dirty="0" smtClean="0"/>
                  <a:t> for muito grande, todos os pesos acabarão muito próximos de zero e o resultado será uma linha plana que passa pela média dos dados de treinamento.</a:t>
                </a:r>
              </a:p>
              <a:p>
                <a:endParaRPr lang="pt-BR" dirty="0" smtClean="0"/>
              </a:p>
              <a:p>
                <a:r>
                  <a:rPr lang="pt-BR" dirty="0" smtClean="0"/>
                  <a:t>Observe como o aumento de </a:t>
                </a:r>
                <a:r>
                  <a:rPr lang="pt-BR" i="0" smtClean="0">
                    <a:latin typeface="Cambria Math" panose="02040503050406030204" pitchFamily="18" charset="0"/>
                    <a:ea typeface="Cambria Math" panose="02040503050406030204" pitchFamily="18" charset="0"/>
                  </a:rPr>
                  <a:t>𝜆</a:t>
                </a:r>
                <a:r>
                  <a:rPr lang="pt-BR" dirty="0" smtClean="0"/>
                  <a:t> leva a hipóteses mais planas (ou seja, menos extremas, menos</a:t>
                </a:r>
                <a:r>
                  <a:rPr lang="pt-BR" baseline="0" dirty="0" smtClean="0"/>
                  <a:t> complexas</a:t>
                </a:r>
                <a:r>
                  <a:rPr lang="pt-BR" dirty="0" smtClean="0"/>
                  <a:t>); isso reduz a variância do modelo, mas aumenta seu bias.</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90</a:t>
            </a:fld>
            <a:endParaRPr lang="nl-BE"/>
          </a:p>
        </p:txBody>
      </p:sp>
    </p:spTree>
    <p:extLst>
      <p:ext uri="{BB962C8B-B14F-4D97-AF65-F5344CB8AC3E}">
        <p14:creationId xmlns:p14="http://schemas.microsoft.com/office/powerpoint/2010/main" val="31968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8467590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Perceba mais uma vez que o peso a0 não participa da norma envolvida na penalização. Na realidade, a solução para a0 é o próprio valor médio da saída desejada.</a:t>
            </a:r>
          </a:p>
          <a:p>
            <a:endParaRPr lang="pt-BR" dirty="0" smtClean="0"/>
          </a:p>
          <a:p>
            <a:r>
              <a:rPr lang="pt-BR" dirty="0" smtClean="0"/>
              <a:t>Uma característica importante da regressão</a:t>
            </a:r>
            <a:r>
              <a:rPr lang="pt-BR" baseline="0" dirty="0" smtClean="0"/>
              <a:t> LASSO </a:t>
            </a:r>
            <a:r>
              <a:rPr lang="pt-BR" dirty="0" smtClean="0"/>
              <a:t>é que ela tende a eliminar completamente os pesos dos atributos menos importantes (ou seja, defini-los como zero).</a:t>
            </a:r>
          </a:p>
          <a:p>
            <a:endParaRPr lang="pt-BR" dirty="0" smtClean="0"/>
          </a:p>
          <a:p>
            <a:r>
              <a:rPr lang="pt-BR" dirty="0" smtClean="0"/>
              <a:t>A</a:t>
            </a:r>
            <a:r>
              <a:rPr lang="pt-BR" baseline="0" dirty="0" smtClean="0"/>
              <a:t> norma do vetor de pesos é diferenciável em qualquer ponto, exceto no ponto ai = 0 (i=1,...,K), onde ela faz uma curva acentuada ao cruzar o eixo y.</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92</a:t>
            </a:fld>
            <a:endParaRPr lang="nl-BE"/>
          </a:p>
        </p:txBody>
      </p:sp>
    </p:spTree>
    <p:extLst>
      <p:ext uri="{BB962C8B-B14F-4D97-AF65-F5344CB8AC3E}">
        <p14:creationId xmlns:p14="http://schemas.microsoft.com/office/powerpoint/2010/main" val="3635294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Choice>
        <mc:Fallback>
          <p:sp>
            <p:nvSpPr>
              <p:cNvPr id="3" name="Notes Placeholder 2"/>
              <p:cNvSpPr>
                <a:spLocks noGrp="1"/>
              </p:cNvSpPr>
              <p:nvPr>
                <p:ph type="body" idx="1"/>
              </p:nvPr>
            </p:nvSpPr>
            <p:spPr/>
            <p:txBody>
              <a:bodyPr/>
              <a:lstStyle/>
              <a:p>
                <a:r>
                  <a:rPr lang="pt-BR" dirty="0" smtClean="0"/>
                  <a:t>Por exemplo, na figura acima foi</a:t>
                </a:r>
                <a:r>
                  <a:rPr lang="pt-BR" baseline="0" dirty="0" smtClean="0"/>
                  <a:t> utilizado um polinômio de ordem 10, onde </a:t>
                </a:r>
                <a:r>
                  <a:rPr lang="pt-BR" dirty="0" smtClean="0"/>
                  <a:t>a linha em vermelho</a:t>
                </a:r>
                <a:r>
                  <a:rPr lang="pt-BR" baseline="0" dirty="0" smtClean="0"/>
                  <a:t> </a:t>
                </a:r>
                <a:r>
                  <a:rPr lang="pt-BR" dirty="0" smtClean="0"/>
                  <a:t>na figura (com </a:t>
                </a:r>
                <a:r>
                  <a:rPr lang="pt-BR" dirty="0" smtClean="0"/>
                  <a:t> </a:t>
                </a:r>
                <a:r>
                  <a:rPr lang="pt-BR" i="0" smtClean="0">
                    <a:latin typeface="Cambria Math" panose="02040503050406030204" pitchFamily="18" charset="0"/>
                    <a:ea typeface="Cambria Math" panose="02040503050406030204" pitchFamily="18" charset="0"/>
                  </a:rPr>
                  <a:t>𝜆</a:t>
                </a:r>
                <a:r>
                  <a:rPr lang="pt-BR" dirty="0" smtClean="0"/>
                  <a:t> = 0.0315) parece quase linear: todos os pesos para os atributos de</a:t>
                </a:r>
                <a:r>
                  <a:rPr lang="pt-BR" baseline="0" dirty="0" smtClean="0"/>
                  <a:t> alto grau do</a:t>
                </a:r>
                <a:r>
                  <a:rPr lang="pt-BR" dirty="0" smtClean="0"/>
                  <a:t> polinômio são iguais a zero. Em outras palavras, a</a:t>
                </a:r>
                <a:r>
                  <a:rPr lang="pt-BR" baseline="0" dirty="0" smtClean="0"/>
                  <a:t> regressão LASSO </a:t>
                </a:r>
                <a:r>
                  <a:rPr lang="pt-BR" dirty="0" smtClean="0"/>
                  <a:t>executa automaticamente a seleção de atributos e gera um modelo esparso (ou seja, com poucos pesos de atributos diferentes de zero).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93</a:t>
            </a:fld>
            <a:endParaRPr lang="nl-BE"/>
          </a:p>
        </p:txBody>
      </p:sp>
    </p:spTree>
    <p:extLst>
      <p:ext uri="{BB962C8B-B14F-4D97-AF65-F5344CB8AC3E}">
        <p14:creationId xmlns:p14="http://schemas.microsoft.com/office/powerpoint/2010/main" val="7953295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Choice>
        <mc:Fallback>
          <p:sp>
            <p:nvSpPr>
              <p:cNvPr id="3" name="Notes Placeholder 2"/>
              <p:cNvSpPr>
                <a:spLocks noGrp="1"/>
              </p:cNvSpPr>
              <p:nvPr>
                <p:ph type="body" idx="1"/>
              </p:nvPr>
            </p:nvSpPr>
            <p:spPr/>
            <p:txBody>
              <a:bodyPr/>
              <a:lstStyle/>
              <a:p>
                <a:pPr marL="0" indent="0">
                  <a:buFont typeface="Arial" panose="020B0604020202020204" pitchFamily="34" charset="0"/>
                  <a:buNone/>
                </a:pPr>
                <a:r>
                  <a:rPr lang="pt-BR" dirty="0" smtClean="0"/>
                  <a:t>Na figura abaixo, temos as curvas de nível da</a:t>
                </a:r>
                <a:r>
                  <a:rPr lang="pt-BR" baseline="0" dirty="0" smtClean="0"/>
                  <a:t> função de</a:t>
                </a:r>
                <a:r>
                  <a:rPr lang="pt-BR" dirty="0" smtClean="0"/>
                  <a:t> erro de</a:t>
                </a:r>
                <a:r>
                  <a:rPr lang="pt-BR" baseline="0" dirty="0" smtClean="0"/>
                  <a:t> um </a:t>
                </a:r>
                <a:r>
                  <a:rPr lang="pt-BR" dirty="0" smtClean="0"/>
                  <a:t>problema de regressão linear, bem como as regiões do espaço em que as restrições L2 (direita) e L1 (esquerda) são válidas, considerando o caso em que o vetor possui dois pesos sujeitos à regularização.</a:t>
                </a:r>
              </a:p>
              <a:p>
                <a:pPr marL="0" indent="0">
                  <a:buFont typeface="Arial" panose="020B0604020202020204" pitchFamily="34" charset="0"/>
                  <a:buNone/>
                </a:pPr>
                <a:r>
                  <a:rPr lang="pt-BR" dirty="0" smtClean="0"/>
                  <a:t>A solução para ambos os métodos corresponde ao primeiro ponto em que as curvas de nível do erro interceptam a região de factibilidade das restrições. A existência de cantos nas curvas de nível de </a:t>
                </a:r>
                <a:r>
                  <a:rPr lang="pt-BR" i="0">
                    <a:latin typeface="Cambria Math" panose="02040503050406030204" pitchFamily="18" charset="0"/>
                    <a:ea typeface="Cambria Math" panose="02040503050406030204" pitchFamily="18" charset="0"/>
                  </a:rPr>
                  <a:t>‖</a:t>
                </a:r>
                <a:r>
                  <a:rPr lang="pt-BR" b="1" i="0">
                    <a:latin typeface="Cambria Math" panose="02040503050406030204" pitchFamily="18" charset="0"/>
                  </a:rPr>
                  <a:t>𝒂‖</a:t>
                </a:r>
                <a:r>
                  <a:rPr lang="pt-BR" b="1" i="0" smtClean="0">
                    <a:latin typeface="Cambria Math" panose="02040503050406030204" pitchFamily="18" charset="0"/>
                    <a:ea typeface="Cambria Math" panose="02040503050406030204" pitchFamily="18" charset="0"/>
                  </a:rPr>
                  <a:t>_</a:t>
                </a:r>
                <a:r>
                  <a:rPr lang="pt-BR" b="0" i="0" smtClean="0">
                    <a:latin typeface="Cambria Math" panose="02040503050406030204" pitchFamily="18" charset="0"/>
                    <a:ea typeface="Cambria Math" panose="02040503050406030204" pitchFamily="18" charset="0"/>
                  </a:rPr>
                  <a:t>1</a:t>
                </a:r>
                <a:r>
                  <a:rPr lang="pt-BR" dirty="0" smtClean="0"/>
                  <a:t> aumenta as chances de alguns pesos assumirem o valor zero. </a:t>
                </a:r>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0" indent="0">
                  <a:buFont typeface="Arial" panose="020B0604020202020204" pitchFamily="34" charset="0"/>
                  <a:buNone/>
                </a:pPr>
                <a:endParaRPr lang="pt-BR" dirty="0" smtClean="0"/>
              </a:p>
              <a:p>
                <a:pPr marL="171450" indent="-171450">
                  <a:buFont typeface="Arial" panose="020B0604020202020204" pitchFamily="34" charset="0"/>
                  <a:buChar char="•"/>
                </a:pPr>
                <a:r>
                  <a:rPr lang="pt-BR" dirty="0" smtClean="0"/>
                  <a:t>Na</a:t>
                </a:r>
                <a:r>
                  <a:rPr lang="pt-BR" baseline="0" dirty="0" smtClean="0"/>
                  <a:t> figura da esquerda, a área dentro do quadrado azul representa o conjunto de pesos </a:t>
                </a:r>
                <a:r>
                  <a:rPr lang="pt-BR" b="1" baseline="0" dirty="0" smtClean="0"/>
                  <a:t>a</a:t>
                </a:r>
                <a:r>
                  <a:rPr lang="pt-BR" b="0" baseline="0" dirty="0" smtClean="0"/>
                  <a:t> no espaço de pesos em 2 dimensões que tem norma L1 menor do que </a:t>
                </a:r>
                <a:r>
                  <a:rPr lang="pt-BR" b="1" baseline="0" dirty="0" smtClean="0"/>
                  <a:t>c</a:t>
                </a:r>
                <a:r>
                  <a:rPr lang="pt-BR" b="0" baseline="0" dirty="0" smtClean="0"/>
                  <a:t>. A solução para o problema deve estar dentro do área do quadrado azul.</a:t>
                </a:r>
              </a:p>
              <a:p>
                <a:pPr marL="171450" indent="-171450">
                  <a:buFont typeface="Arial" panose="020B0604020202020204" pitchFamily="34" charset="0"/>
                  <a:buChar char="•"/>
                </a:pPr>
                <a:r>
                  <a:rPr lang="pt-BR" b="0" baseline="0" dirty="0" smtClean="0"/>
                  <a:t>Os círculos representam os contornos da superfície de erro, com o erro mínimo ao centro.</a:t>
                </a:r>
              </a:p>
              <a:p>
                <a:pPr marL="171450" indent="-171450">
                  <a:buFont typeface="Arial" panose="020B0604020202020204" pitchFamily="34" charset="0"/>
                  <a:buChar char="•"/>
                </a:pPr>
                <a:r>
                  <a:rPr lang="pt-BR" b="0" baseline="0" dirty="0" smtClean="0"/>
                  <a:t>Queremos encontrar um ponto, dentro do quadrado azul, que esteja o mais próximo do mínimo.</a:t>
                </a:r>
              </a:p>
              <a:p>
                <a:pPr marL="171450" indent="-171450">
                  <a:buFont typeface="Arial" panose="020B0604020202020204" pitchFamily="34" charset="0"/>
                  <a:buChar char="•"/>
                </a:pPr>
                <a:r>
                  <a:rPr lang="pt-BR" b="0" baseline="0" dirty="0" smtClean="0"/>
                  <a:t>É facil ver que para uma posição arbitrária do mínimo e seus contornos, será comum que um canto do quadrado ser o ponto mais próximo do ponto de mínimo, só porque os cantos são pontiagudos.</a:t>
                </a:r>
              </a:p>
              <a:p>
                <a:pPr marL="171450" indent="-171450">
                  <a:buFont typeface="Arial" panose="020B0604020202020204" pitchFamily="34" charset="0"/>
                  <a:buChar char="•"/>
                </a:pPr>
                <a:r>
                  <a:rPr lang="pt-BR" b="0" baseline="0" dirty="0" smtClean="0"/>
                  <a:t>E claro, os cantos são os pontos que exibem valor zero em alguma direção.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r>
                  <a:rPr lang="pt-BR" b="0" baseline="0" dirty="0" smtClean="0"/>
                  <a:t>Fizemos o mesmo para a figura da direita, onde se utiliza a regularização L2, a qual representa um círculo ao invés de um quadrado.</a:t>
                </a:r>
              </a:p>
              <a:p>
                <a:pPr marL="171450" indent="-171450">
                  <a:buFont typeface="Arial" panose="020B0604020202020204" pitchFamily="34" charset="0"/>
                  <a:buChar char="•"/>
                </a:pPr>
                <a:r>
                  <a:rPr lang="pt-BR" b="0" baseline="0" dirty="0" smtClean="0"/>
                  <a:t>Nesse caso é possível ver que, em geral, não existe motivo para a interseção ocorrer em um dos eixos.</a:t>
                </a:r>
              </a:p>
              <a:p>
                <a:pPr marL="171450" indent="-171450">
                  <a:buFont typeface="Arial" panose="020B0604020202020204" pitchFamily="34" charset="0"/>
                  <a:buChar char="•"/>
                </a:pPr>
                <a:r>
                  <a:rPr lang="pt-BR" b="0" baseline="0" dirty="0" smtClean="0"/>
                  <a:t>Portanto, a regularização L2 não tende a produzir pesos iguais a zero.</a:t>
                </a:r>
              </a:p>
              <a:p>
                <a:pPr marL="171450" indent="-171450">
                  <a:buFont typeface="Arial" panose="020B0604020202020204" pitchFamily="34" charset="0"/>
                  <a:buChar char="•"/>
                </a:pPr>
                <a:endParaRPr lang="pt-BR" b="0" baseline="0" dirty="0" smtClean="0"/>
              </a:p>
              <a:p>
                <a:pPr marL="171450" indent="-171450">
                  <a:buFont typeface="Arial" panose="020B0604020202020204" pitchFamily="34" charset="0"/>
                  <a:buChar char="•"/>
                </a:pPr>
                <a:endParaRPr lang="pt-BR" b="1" dirty="0" smtClean="0"/>
              </a:p>
              <a:p>
                <a:endParaRPr lang="pt-BR" dirty="0" smtClean="0"/>
              </a:p>
              <a:p>
                <a:endParaRPr lang="pt-BR" dirty="0" smtClean="0"/>
              </a:p>
              <a:p>
                <a:r>
                  <a:rPr lang="pt-BR" dirty="0" smtClean="0"/>
                  <a:t>Para mais informações, por favor, leia a seção 18.6.2 do livro do Peter Norvig.</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94</a:t>
            </a:fld>
            <a:endParaRPr lang="nl-BE"/>
          </a:p>
        </p:txBody>
      </p:sp>
    </p:spTree>
    <p:extLst>
      <p:ext uri="{BB962C8B-B14F-4D97-AF65-F5344CB8AC3E}">
        <p14:creationId xmlns:p14="http://schemas.microsoft.com/office/powerpoint/2010/main" val="4201243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smtClean="0"/>
                  <a:t> = 0, a Elastic-net é equivalente à Ridge regression, e quando </a:t>
                </a:r>
                <a14:m>
                  <m:oMath xmlns:m="http://schemas.openxmlformats.org/officeDocument/2006/math">
                    <m:r>
                      <a:rPr lang="pt-BR" b="0" i="1" smtClean="0">
                        <a:latin typeface="Cambria Math" panose="02040503050406030204" pitchFamily="18" charset="0"/>
                        <a:ea typeface="Cambria Math" panose="02040503050406030204" pitchFamily="18" charset="0"/>
                      </a:rPr>
                      <m:t>𝜅</m:t>
                    </m:r>
                  </m:oMath>
                </a14:m>
                <a:r>
                  <a:rPr lang="pt-BR" dirty="0" smtClean="0"/>
                  <a:t> = 1, ela</a:t>
                </a:r>
                <a:r>
                  <a:rPr lang="pt-BR" baseline="0" dirty="0" smtClean="0"/>
                  <a:t> </a:t>
                </a:r>
                <a:r>
                  <a:rPr lang="pt-BR" dirty="0" smtClean="0"/>
                  <a:t>é equivalente à Regressão Lasso.</a:t>
                </a:r>
                <a:endParaRPr lang="pt-BR" dirty="0"/>
              </a:p>
            </p:txBody>
          </p:sp>
        </mc:Choice>
        <mc:Fallback>
          <p:sp>
            <p:nvSpPr>
              <p:cNvPr id="3" name="Notes Placeholder 2"/>
              <p:cNvSpPr>
                <a:spLocks noGrp="1"/>
              </p:cNvSpPr>
              <p:nvPr>
                <p:ph type="body" idx="1"/>
              </p:nvPr>
            </p:nvSpPr>
            <p:spPr/>
            <p:txBody>
              <a:bodyPr/>
              <a:lstStyle/>
              <a:p>
                <a:r>
                  <a:rPr lang="pt-BR" dirty="0" smtClean="0"/>
                  <a:t>Uma solução intermediária entre ridge regression e LASSO é a elastic net,</a:t>
                </a:r>
                <a:r>
                  <a:rPr lang="pt-BR" baseline="0" dirty="0" smtClean="0"/>
                  <a:t> </a:t>
                </a:r>
                <a:r>
                  <a:rPr lang="pt-BR" dirty="0" smtClean="0"/>
                  <a:t>a qual faz uso de uma combinação entre as penalizações baseadas nas normas L1 e L2 do vetor de pesos.</a:t>
                </a:r>
              </a:p>
              <a:p>
                <a:endParaRPr lang="pt-BR" dirty="0" smtClean="0"/>
              </a:p>
              <a:p>
                <a:r>
                  <a:rPr lang="pt-BR" dirty="0" smtClean="0"/>
                  <a:t>Quando </a:t>
                </a:r>
                <a:r>
                  <a:rPr lang="pt-BR" b="0" i="0" smtClean="0">
                    <a:latin typeface="Cambria Math" panose="02040503050406030204" pitchFamily="18" charset="0"/>
                    <a:ea typeface="Cambria Math" panose="02040503050406030204" pitchFamily="18" charset="0"/>
                  </a:rPr>
                  <a:t>𝜅</a:t>
                </a:r>
                <a:r>
                  <a:rPr lang="pt-BR" dirty="0" smtClean="0"/>
                  <a:t> = 0, a Elastic-net é equivalente à Ridge regression, e quando </a:t>
                </a:r>
                <a:r>
                  <a:rPr lang="pt-BR" b="0" i="0" smtClean="0">
                    <a:latin typeface="Cambria Math" panose="02040503050406030204" pitchFamily="18" charset="0"/>
                    <a:ea typeface="Cambria Math" panose="02040503050406030204" pitchFamily="18" charset="0"/>
                  </a:rPr>
                  <a:t>𝜅</a:t>
                </a:r>
                <a:r>
                  <a:rPr lang="pt-BR" dirty="0" smtClean="0"/>
                  <a:t> = 1, ela</a:t>
                </a:r>
                <a:r>
                  <a:rPr lang="pt-BR" baseline="0" dirty="0" smtClean="0"/>
                  <a:t> </a:t>
                </a:r>
                <a:r>
                  <a:rPr lang="pt-BR" dirty="0" smtClean="0"/>
                  <a:t>é equivalente à Regressão Lasso.</a:t>
                </a:r>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95</a:t>
            </a:fld>
            <a:endParaRPr lang="nl-BE"/>
          </a:p>
        </p:txBody>
      </p:sp>
    </p:spTree>
    <p:extLst>
      <p:ext uri="{BB962C8B-B14F-4D97-AF65-F5344CB8AC3E}">
        <p14:creationId xmlns:p14="http://schemas.microsoft.com/office/powerpoint/2010/main" val="526847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figura mostra um modelo complexo (um modelo de regressão polinomial de alto grau) sendo treinado usando</a:t>
            </a:r>
            <a:r>
              <a:rPr lang="pt-BR" baseline="0" dirty="0" smtClean="0"/>
              <a:t> o gradiente descendente estocástico</a:t>
            </a:r>
            <a:r>
              <a:rPr lang="pt-BR" dirty="0" smtClean="0"/>
              <a:t>. À medida que as épocas passam, o algoritmo aprende e seu erro quadrático médio no conjunto de treinamento diminui, juntamente com</a:t>
            </a:r>
            <a:r>
              <a:rPr lang="pt-BR" baseline="0" dirty="0" smtClean="0"/>
              <a:t> o </a:t>
            </a:r>
            <a:r>
              <a:rPr lang="pt-BR" dirty="0" smtClean="0"/>
              <a:t>erro de predição no conjunto de validação. No entanto, após algumas</a:t>
            </a:r>
            <a:r>
              <a:rPr lang="pt-BR" baseline="0" dirty="0" smtClean="0"/>
              <a:t> épocas</a:t>
            </a:r>
            <a:r>
              <a:rPr lang="pt-BR" dirty="0" smtClean="0"/>
              <a:t>, o erro de validação para de diminuir e começa a voltar a crescer. Isso indica que o modelo começou a sobreajustar os dados de treinamento. Com a parada antecipada, você apenas para de treinar assim que o erro de validação atinge o mínimo.</a:t>
            </a:r>
          </a:p>
          <a:p>
            <a:endParaRPr lang="pt-BR" dirty="0" smtClean="0"/>
          </a:p>
          <a:p>
            <a:r>
              <a:rPr lang="pt-BR" b="1" dirty="0" smtClean="0"/>
              <a:t>Dica</a:t>
            </a:r>
            <a:r>
              <a:rPr lang="pt-BR" dirty="0" smtClean="0"/>
              <a:t>: Com</a:t>
            </a:r>
            <a:r>
              <a:rPr lang="pt-BR" baseline="0" dirty="0" smtClean="0"/>
              <a:t> o gradiente descendente estocástico e o mini-batch</a:t>
            </a:r>
            <a:r>
              <a:rPr lang="pt-BR" dirty="0" smtClean="0"/>
              <a:t>, as curvas de erro não são tão suaves e pode ser difícil saber se você atingiu o mínimo ou não. Uma solução é parar apenas depois que o erro de validação estiver acima do mínimo por algum tempo (quando você estiver confiante de que o modelo não ficará melhor) e reverta os pesos do modelo para o ponto em que o erro de </a:t>
            </a:r>
            <a:r>
              <a:rPr lang="pt-BR" smtClean="0"/>
              <a:t>validação atingiu o mínimo</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97</a:t>
            </a:fld>
            <a:endParaRPr lang="nl-BE"/>
          </a:p>
        </p:txBody>
      </p:sp>
    </p:spTree>
    <p:extLst>
      <p:ext uri="{BB962C8B-B14F-4D97-AF65-F5344CB8AC3E}">
        <p14:creationId xmlns:p14="http://schemas.microsoft.com/office/powerpoint/2010/main" val="12505878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106</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107</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108</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111</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27994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3/04/2020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3/04/2020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3/04/2020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3/04/2020</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3/04/2020</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3/04/2020</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3/04/2020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3/04/2020</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10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10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10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11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11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11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linear_regression_with_gradient_descent_exemplo1.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hyperlink" Target="https://colab.research.google.com/github/zz4fap/tp555-machine-learning/blob/master/exemplos/linear_regression_with_gradient_descent_exemplo2.ipyn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linear_regression_selecting_the_learning_rate.ipynb" TargetMode="External"/><Relationship Id="rId5" Type="http://schemas.openxmlformats.org/officeDocument/2006/relationships/image" Target="../media/image39.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batch_gradient_descent_with_figures.ipynb"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colab.research.google.com/github/zz4fap/tp555-machine-learning/blob/master/exemplos/regression/gd_versions/stocastic_gradient_descent_with_figures.ipynb" TargetMode="External"/><Relationship Id="rId5" Type="http://schemas.openxmlformats.org/officeDocument/2006/relationships/image" Target="../media/image56.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colab.research.google.com/github/zz4fap/tp555-machine-learning/blob/master/exemplos/regression/gd_versions/stocastic_gradient_descent_with_learning_schedule_and_with_figures.ipynb"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regression/escalonamento_de_atributos_com_scikit_learn.ipynb#scrollTo=dbiQWSaCATHs" TargetMode="External"/><Relationship Id="rId4" Type="http://schemas.openxmlformats.org/officeDocument/2006/relationships/image" Target="../media/image71.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image" Target="../media/image73.emf"/></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polynomial_regression.ipynb" TargetMode="Externa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colab.research.google.com/github/zz4fap/tp555-machine-learning/blob/master/exemplos/polynomial/training_error_versus_validation_error.ipynb" TargetMode="External"/><Relationship Id="rId4" Type="http://schemas.openxmlformats.org/officeDocument/2006/relationships/image" Target="../media/image8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colab.research.google.com/github/zz4fap/tp555-machine-learning/blob/master/exemplos/polynomial/validacao_cruzada.ipynb"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olab.research.google.com/github/zz4fap/tp555-machine-learning/blob/master/exemplos/polynomial/validacao_cruzada.ipynb" TargetMode="Externa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polynomial/validacao_cruzada_base_maior.ipynb"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colab.research.google.com/github/zz4fap/tp555-machine-learning/blob/master/exemplos/polynomial/curvas_de_aprendizado.ipynb"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colab.research.google.com/github/zz4fap/tp555-machine-learning/blob/master/exemplos/polynomial/regularization/ridge_regression.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Learning:</a:t>
            </a:r>
            <a:r>
              <a:rPr lang="pt-BR" dirty="0"/>
              <a:t/>
            </a:r>
            <a:br>
              <a:rPr lang="pt-BR" dirty="0"/>
            </a:br>
            <a:r>
              <a:rPr lang="pt-BR" b="1" i="1" dirty="0"/>
              <a:t>Regressão Linear</a:t>
            </a:r>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Matriz Singular</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469204"/>
                <a:ext cx="11317153" cy="5388796"/>
              </a:xfrm>
            </p:spPr>
            <p:txBody>
              <a:bodyPr>
                <a:noAutofit/>
              </a:bodyPr>
              <a:lstStyle/>
              <a:p>
                <a:r>
                  <a:rPr lang="pt-BR" sz="2000" dirty="0"/>
                  <a:t>Uma matriz é </a:t>
                </a:r>
                <a:r>
                  <a:rPr lang="pt-BR" sz="2000" b="1" i="1" dirty="0"/>
                  <a:t>singular</a:t>
                </a:r>
                <a:r>
                  <a:rPr lang="pt-BR" sz="2000" dirty="0"/>
                  <a:t> quando um ou mais de seus </a:t>
                </a:r>
                <a:r>
                  <a:rPr lang="pt-BR" sz="2000" b="1" i="1" dirty="0"/>
                  <a:t>autovalores</a:t>
                </a:r>
                <a:r>
                  <a:rPr lang="pt-BR" sz="2000" dirty="0"/>
                  <a:t> são iguais a 0.</a:t>
                </a:r>
              </a:p>
              <a:p>
                <a:r>
                  <a:rPr lang="pt-BR" sz="2000" dirty="0"/>
                  <a:t>Geometricamente, um </a:t>
                </a:r>
                <a:r>
                  <a:rPr lang="pt-BR" sz="2000" b="1" i="1" dirty="0"/>
                  <a:t>autovalor</a:t>
                </a:r>
                <a:r>
                  <a:rPr lang="pt-BR" sz="2000" dirty="0"/>
                  <a:t> igual a 0 significa inexistência de informação na direção do </a:t>
                </a:r>
                <a:r>
                  <a:rPr lang="pt-BR" sz="2000" b="1" i="1" dirty="0"/>
                  <a:t>autovetor</a:t>
                </a:r>
                <a:r>
                  <a:rPr lang="pt-BR" sz="2000" dirty="0"/>
                  <a:t> correspondente.</a:t>
                </a:r>
              </a:p>
              <a:p>
                <a:r>
                  <a:rPr lang="pt-BR" sz="2000" dirty="0"/>
                  <a:t>Portanto, a matriz não tem </a:t>
                </a:r>
                <a:r>
                  <a:rPr lang="pt-BR" sz="2000" b="1" i="1" dirty="0"/>
                  <a:t>posto completo</a:t>
                </a:r>
                <a:r>
                  <a:rPr lang="pt-BR" sz="2000" dirty="0"/>
                  <a:t> o que significa que as colunas não são </a:t>
                </a:r>
                <a:r>
                  <a:rPr lang="pt-BR" sz="2000" b="1" i="1" dirty="0"/>
                  <a:t>linearmente independentes</a:t>
                </a:r>
                <a:r>
                  <a:rPr lang="pt-BR" sz="2000" dirty="0"/>
                  <a:t>, ou seja, uma ou mais colunas são versões escalonadas das outras.</a:t>
                </a:r>
                <a:endParaRPr lang="pt-BR" sz="2000" b="1" i="1" dirty="0"/>
              </a:p>
              <a:p>
                <a:r>
                  <a:rPr lang="pt-BR" sz="2000" dirty="0"/>
                  <a:t>O determinante de uma matriz quadrada </a:t>
                </a:r>
                <a14:m>
                  <m:oMath xmlns:m="http://schemas.openxmlformats.org/officeDocument/2006/math">
                    <m:r>
                      <a:rPr lang="pt-BR" sz="2000" b="1" i="1">
                        <a:latin typeface="Cambria Math" panose="02040503050406030204" pitchFamily="18" charset="0"/>
                      </a:rPr>
                      <m:t>𝑨</m:t>
                    </m:r>
                  </m:oMath>
                </a14:m>
                <a:r>
                  <a:rPr lang="pt-BR" sz="2000" dirty="0"/>
                  <a:t> é igual ao produto de seus </a:t>
                </a:r>
                <a:r>
                  <a:rPr lang="pt-BR" sz="2000" b="1" i="1" dirty="0"/>
                  <a:t>autovalores</a:t>
                </a:r>
                <a:endParaRPr lang="pt-BR" sz="2000" dirty="0"/>
              </a:p>
              <a:p>
                <a:pPr marL="0" indent="0">
                  <a:buNone/>
                </a:pPr>
                <a14:m>
                  <m:oMathPara xmlns:m="http://schemas.openxmlformats.org/officeDocument/2006/math">
                    <m:oMathParaPr>
                      <m:jc m:val="centerGroup"/>
                    </m:oMathParaPr>
                    <m:oMath xmlns:m="http://schemas.openxmlformats.org/officeDocument/2006/math">
                      <m:r>
                        <m:rPr>
                          <m:sty m:val="p"/>
                        </m:rPr>
                        <a:rPr lang="pt-BR" sz="2000" i="1">
                          <a:latin typeface="Cambria Math" panose="02040503050406030204" pitchFamily="18" charset="0"/>
                        </a:rPr>
                        <m:t>d</m:t>
                      </m:r>
                      <m:r>
                        <m:rPr>
                          <m:sty m:val="p"/>
                        </m:rPr>
                        <a:rPr lang="pt-BR" sz="2000" b="0" i="0" smtClean="0">
                          <a:latin typeface="Cambria Math" panose="02040503050406030204" pitchFamily="18" charset="0"/>
                        </a:rPr>
                        <m:t>et</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𝑨</m:t>
                          </m:r>
                        </m:e>
                      </m:d>
                      <m:r>
                        <a:rPr lang="pt-BR" sz="2000" b="0" i="0" smtClean="0">
                          <a:latin typeface="Cambria Math" panose="02040503050406030204" pitchFamily="18" charset="0"/>
                        </a:rPr>
                        <m:t>=</m:t>
                      </m:r>
                      <m:nary>
                        <m:naryPr>
                          <m:chr m:val="∏"/>
                          <m:supHide m:val="on"/>
                          <m:ctrlPr>
                            <a:rPr lang="pt-BR" sz="2000" b="0" i="1" smtClean="0">
                              <a:latin typeface="Cambria Math" panose="02040503050406030204" pitchFamily="18" charset="0"/>
                            </a:rPr>
                          </m:ctrlPr>
                        </m:naryPr>
                        <m:sub>
                          <m:r>
                            <m:rPr>
                              <m:brk m:alnAt="7"/>
                            </m:rPr>
                            <a:rPr lang="pt-BR" sz="2000" b="0" i="1" smtClean="0">
                              <a:latin typeface="Cambria Math" panose="02040503050406030204" pitchFamily="18" charset="0"/>
                            </a:rPr>
                            <m:t>𝑖</m:t>
                          </m:r>
                        </m:sub>
                        <m:sup/>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𝜆</m:t>
                              </m:r>
                            </m:e>
                            <m:sub>
                              <m:r>
                                <a:rPr lang="pt-BR" sz="2000" i="1">
                                  <a:latin typeface="Cambria Math" panose="02040503050406030204" pitchFamily="18" charset="0"/>
                                </a:rPr>
                                <m:t>𝑖</m:t>
                              </m:r>
                            </m:sub>
                          </m:sSub>
                        </m:e>
                      </m:nary>
                    </m:oMath>
                  </m:oMathPara>
                </a14:m>
                <a:endParaRPr lang="pt-BR" sz="2000" dirty="0"/>
              </a:p>
              <a:p>
                <a:r>
                  <a:rPr lang="pt-BR" sz="2000" dirty="0"/>
                  <a:t>Dada a matriz </a:t>
                </a:r>
                <a14:m>
                  <m:oMath xmlns:m="http://schemas.openxmlformats.org/officeDocument/2006/math">
                    <m:r>
                      <a:rPr lang="pt-BR" sz="2000" b="1" i="1">
                        <a:latin typeface="Cambria Math" panose="02040503050406030204" pitchFamily="18" charset="0"/>
                      </a:rPr>
                      <m:t>𝑨</m:t>
                    </m:r>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2"/>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𝒂</m:t>
                              </m:r>
                            </m:e>
                            <m:e>
                              <m:r>
                                <a:rPr lang="pt-BR" sz="2000" b="1" i="1" smtClean="0">
                                  <a:latin typeface="Cambria Math" panose="02040503050406030204" pitchFamily="18" charset="0"/>
                                </a:rPr>
                                <m:t>𝒃</m:t>
                              </m:r>
                            </m:e>
                          </m:mr>
                          <m:mr>
                            <m:e>
                              <m:r>
                                <a:rPr lang="pt-BR" sz="2000" b="1" i="1" smtClean="0">
                                  <a:latin typeface="Cambria Math" panose="02040503050406030204" pitchFamily="18" charset="0"/>
                                </a:rPr>
                                <m:t>𝒄</m:t>
                              </m:r>
                            </m:e>
                            <m:e>
                              <m:r>
                                <a:rPr lang="pt-BR" sz="2000" b="1" i="1" smtClean="0">
                                  <a:latin typeface="Cambria Math" panose="02040503050406030204" pitchFamily="18" charset="0"/>
                                </a:rPr>
                                <m:t>𝒅</m:t>
                              </m:r>
                            </m:e>
                          </m:mr>
                        </m:m>
                      </m:e>
                    </m:d>
                  </m:oMath>
                </a14:m>
                <a:r>
                  <a:rPr lang="pt-BR" sz="2000" dirty="0"/>
                  <a:t>, caso ao menos um de seus </a:t>
                </a:r>
                <a:r>
                  <a:rPr lang="pt-BR" sz="2000" b="1" i="1" dirty="0"/>
                  <a:t>autovalores</a:t>
                </a:r>
                <a:r>
                  <a:rPr lang="pt-BR" sz="2000" dirty="0"/>
                  <a:t> seja igual a zero, temos</a:t>
                </a:r>
              </a:p>
              <a:p>
                <a:pPr marL="0" indent="0" algn="ctr">
                  <a:buNone/>
                </a:pPr>
                <a14:m>
                  <m:oMath xmlns:m="http://schemas.openxmlformats.org/officeDocument/2006/math">
                    <m:sSup>
                      <m:sSupPr>
                        <m:ctrlPr>
                          <a:rPr lang="pt-BR" sz="2000" b="1" i="1" smtClean="0">
                            <a:latin typeface="Cambria Math" panose="02040503050406030204" pitchFamily="18" charset="0"/>
                          </a:rPr>
                        </m:ctrlPr>
                      </m:sSupPr>
                      <m:e>
                        <m:r>
                          <a:rPr lang="pt-BR" sz="2000" b="1" i="1" smtClean="0">
                            <a:latin typeface="Cambria Math" panose="02040503050406030204" pitchFamily="18" charset="0"/>
                          </a:rPr>
                          <m:t>𝑨</m:t>
                        </m:r>
                      </m:e>
                      <m:sup>
                        <m:r>
                          <a:rPr lang="pt-BR" sz="2000" b="1" i="1" smtClean="0">
                            <a:latin typeface="Cambria Math" panose="02040503050406030204" pitchFamily="18" charset="0"/>
                          </a:rPr>
                          <m:t>−</m:t>
                        </m:r>
                        <m:r>
                          <a:rPr lang="pt-BR" sz="2000" b="1" i="1" smtClean="0">
                            <a:latin typeface="Cambria Math" panose="02040503050406030204" pitchFamily="18" charset="0"/>
                          </a:rPr>
                          <m:t>𝟏</m:t>
                        </m:r>
                      </m:sup>
                    </m:sSup>
                    <m:r>
                      <a:rPr lang="pt-BR" sz="2000" b="1" i="1" smtClean="0">
                        <a:latin typeface="Cambria Math" panose="02040503050406030204" pitchFamily="18" charset="0"/>
                      </a:rPr>
                      <m:t>=</m:t>
                    </m:r>
                    <m:f>
                      <m:fPr>
                        <m:ctrlPr>
                          <a:rPr lang="pt-BR" sz="2000" b="1" i="1" smtClean="0">
                            <a:latin typeface="Cambria Math" panose="02040503050406030204" pitchFamily="18" charset="0"/>
                          </a:rPr>
                        </m:ctrlPr>
                      </m:fPr>
                      <m:num>
                        <m:r>
                          <a:rPr lang="pt-BR" sz="2000" b="1" i="1" smtClean="0">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d>
                      <m:dPr>
                        <m:begChr m:val="["/>
                        <m:endChr m:val="]"/>
                        <m:ctrlPr>
                          <a:rPr lang="pt-BR" sz="2000" b="1" i="1">
                            <a:latin typeface="Cambria Math" panose="02040503050406030204" pitchFamily="18" charset="0"/>
                          </a:rPr>
                        </m:ctrlPr>
                      </m:dPr>
                      <m:e>
                        <m:m>
                          <m:mPr>
                            <m:mcs>
                              <m:mc>
                                <m:mcPr>
                                  <m:count m:val="2"/>
                                  <m:mcJc m:val="center"/>
                                </m:mcPr>
                              </m:mc>
                            </m:mcs>
                            <m:ctrlPr>
                              <a:rPr lang="pt-BR" sz="2000" b="1" i="1">
                                <a:latin typeface="Cambria Math" panose="02040503050406030204" pitchFamily="18" charset="0"/>
                              </a:rPr>
                            </m:ctrlPr>
                          </m:mPr>
                          <m:mr>
                            <m:e>
                              <m:r>
                                <m:rPr>
                                  <m:brk m:alnAt="7"/>
                                </m:rPr>
                                <a:rPr lang="pt-BR" sz="2000" b="1" i="1" smtClean="0">
                                  <a:latin typeface="Cambria Math" panose="02040503050406030204" pitchFamily="18" charset="0"/>
                                </a:rPr>
                                <m:t>𝒅</m:t>
                              </m:r>
                            </m:e>
                            <m:e>
                              <m:r>
                                <a:rPr lang="pt-BR" sz="2000" b="1" i="1" smtClean="0">
                                  <a:latin typeface="Cambria Math" panose="02040503050406030204" pitchFamily="18" charset="0"/>
                                </a:rPr>
                                <m:t>−</m:t>
                              </m:r>
                              <m:r>
                                <a:rPr lang="pt-BR" sz="2000" b="1" i="1" smtClean="0">
                                  <a:latin typeface="Cambria Math" panose="02040503050406030204" pitchFamily="18" charset="0"/>
                                </a:rPr>
                                <m:t>𝒃</m:t>
                              </m:r>
                            </m:e>
                          </m:mr>
                          <m:mr>
                            <m:e>
                              <m:r>
                                <a:rPr lang="pt-BR" sz="2000" b="1" i="1" smtClean="0">
                                  <a:latin typeface="Cambria Math" panose="02040503050406030204" pitchFamily="18" charset="0"/>
                                </a:rPr>
                                <m:t>−</m:t>
                              </m:r>
                              <m:r>
                                <a:rPr lang="pt-BR" sz="2000" b="1" i="1" smtClean="0">
                                  <a:latin typeface="Cambria Math" panose="02040503050406030204" pitchFamily="18" charset="0"/>
                                </a:rPr>
                                <m:t>𝒄</m:t>
                              </m:r>
                            </m:e>
                            <m:e>
                              <m:r>
                                <a:rPr lang="pt-BR" sz="2000" b="1" i="1" smtClean="0">
                                  <a:latin typeface="Cambria Math" panose="02040503050406030204" pitchFamily="18" charset="0"/>
                                </a:rPr>
                                <m:t>𝒂</m:t>
                              </m:r>
                            </m:e>
                          </m:mr>
                        </m:m>
                      </m:e>
                    </m:d>
                  </m:oMath>
                </a14:m>
                <a:r>
                  <a:rPr lang="pt-BR" sz="2000" dirty="0"/>
                  <a:t>,</a:t>
                </a:r>
              </a:p>
              <a:p>
                <a:pPr marL="0" indent="0">
                  <a:buNone/>
                </a:pPr>
                <a:r>
                  <a:rPr lang="pt-BR" sz="2000" dirty="0"/>
                  <a:t>    onde </a:t>
                </a:r>
                <a14:m>
                  <m:oMath xmlns:m="http://schemas.openxmlformats.org/officeDocument/2006/math">
                    <m:f>
                      <m:fPr>
                        <m:ctrlPr>
                          <a:rPr lang="pt-BR" sz="2000" b="1" i="1">
                            <a:latin typeface="Cambria Math" panose="02040503050406030204" pitchFamily="18" charset="0"/>
                          </a:rPr>
                        </m:ctrlPr>
                      </m:fPr>
                      <m:num>
                        <m:r>
                          <a:rPr lang="pt-BR" sz="2000" b="1" i="1">
                            <a:latin typeface="Cambria Math" panose="02040503050406030204" pitchFamily="18" charset="0"/>
                          </a:rPr>
                          <m:t>𝟏</m:t>
                        </m:r>
                      </m:num>
                      <m:den>
                        <m:r>
                          <m:rPr>
                            <m:sty m:val="p"/>
                          </m:rPr>
                          <a:rPr lang="pt-BR" sz="2000" i="1">
                            <a:latin typeface="Cambria Math" panose="02040503050406030204" pitchFamily="18" charset="0"/>
                          </a:rPr>
                          <m:t>d</m:t>
                        </m:r>
                        <m:r>
                          <m:rPr>
                            <m:sty m:val="p"/>
                          </m:rPr>
                          <a:rPr lang="pt-BR" sz="2000">
                            <a:latin typeface="Cambria Math" panose="02040503050406030204" pitchFamily="18" charset="0"/>
                          </a:rPr>
                          <m:t>et</m:t>
                        </m:r>
                        <m:d>
                          <m:dPr>
                            <m:ctrlPr>
                              <a:rPr lang="pt-BR" sz="2000" i="1">
                                <a:latin typeface="Cambria Math" panose="02040503050406030204" pitchFamily="18" charset="0"/>
                              </a:rPr>
                            </m:ctrlPr>
                          </m:dPr>
                          <m:e>
                            <m:r>
                              <a:rPr lang="pt-BR" sz="2000" b="1" i="1">
                                <a:latin typeface="Cambria Math" panose="02040503050406030204" pitchFamily="18" charset="0"/>
                              </a:rPr>
                              <m:t>𝑨</m:t>
                            </m:r>
                          </m:e>
                        </m:d>
                      </m:den>
                    </m:f>
                    <m:r>
                      <a:rPr lang="pt-BR" sz="2000" b="1" i="1" smtClean="0">
                        <a:latin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m:t>
                    </m:r>
                  </m:oMath>
                </a14:m>
                <a:r>
                  <a:rPr lang="pt-BR" sz="2000" dirty="0"/>
                  <a:t> e portanto, </a:t>
                </a:r>
                <a14:m>
                  <m:oMath xmlns:m="http://schemas.openxmlformats.org/officeDocument/2006/math">
                    <m:r>
                      <a:rPr lang="pt-BR" sz="2000" b="1" i="1">
                        <a:latin typeface="Cambria Math" panose="02040503050406030204" pitchFamily="18" charset="0"/>
                      </a:rPr>
                      <m:t>𝑨</m:t>
                    </m:r>
                  </m:oMath>
                </a14:m>
                <a:r>
                  <a:rPr lang="pt-BR" sz="2000" dirty="0"/>
                  <a:t> não é invertível.</a:t>
                </a:r>
              </a:p>
              <a:p>
                <a:pPr>
                  <a:buFont typeface="Wingdings" panose="05000000000000000000" pitchFamily="2" charset="2"/>
                  <a:buChar char="§"/>
                </a:pPr>
                <a:r>
                  <a:rPr lang="pt-BR" sz="2000" b="1" dirty="0"/>
                  <a:t>Solução: </a:t>
                </a:r>
                <a:r>
                  <a:rPr lang="pt-BR" sz="2000" b="1" i="1" dirty="0"/>
                  <a:t>regularização de matrizes</a:t>
                </a:r>
                <a:r>
                  <a:rPr lang="pt-BR" sz="2000" dirty="0"/>
                  <a:t>, a qual</a:t>
                </a:r>
                <a:r>
                  <a:rPr lang="pt-BR" sz="2000" b="1" dirty="0"/>
                  <a:t> </a:t>
                </a:r>
                <a:r>
                  <a:rPr lang="pt-BR" sz="2000" dirty="0"/>
                  <a:t>adiciona restrições ao problema da minimização de tal forma que a matriz a ser invertida deixa de ser singular.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469204"/>
                <a:ext cx="11317153" cy="5388796"/>
              </a:xfrm>
              <a:blipFill>
                <a:blip r:embed="rId3"/>
                <a:stretch>
                  <a:fillRect l="-485" t="-1131"/>
                </a:stretch>
              </a:blipFill>
            </p:spPr>
            <p:txBody>
              <a:bodyPr/>
              <a:lstStyle/>
              <a:p>
                <a:r>
                  <a:rPr lang="pt-BR">
                    <a:noFill/>
                  </a:rPr>
                  <a:t> </a:t>
                </a:r>
              </a:p>
            </p:txBody>
          </p:sp>
        </mc:Fallback>
      </mc:AlternateContent>
    </p:spTree>
    <p:extLst>
      <p:ext uri="{BB962C8B-B14F-4D97-AF65-F5344CB8AC3E}">
        <p14:creationId xmlns:p14="http://schemas.microsoft.com/office/powerpoint/2010/main" val="3624051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Seleção de variáveis</a:t>
            </a: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1498450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Tarefas</a:t>
            </a:r>
            <a:r>
              <a:rPr lang="en-US" dirty="0"/>
              <a:t> e </a:t>
            </a:r>
            <a:r>
              <a:rPr lang="en-US" dirty="0" err="1"/>
              <a:t>Avisos</a:t>
            </a:r>
            <a:endParaRPr lang="nl-BE" dirty="0"/>
          </a:p>
        </p:txBody>
      </p:sp>
      <p:sp>
        <p:nvSpPr>
          <p:cNvPr id="3" name="Content Placeholder 2"/>
          <p:cNvSpPr>
            <a:spLocks noGrp="1"/>
          </p:cNvSpPr>
          <p:nvPr>
            <p:ph idx="1"/>
          </p:nvPr>
        </p:nvSpPr>
        <p:spPr>
          <a:xfrm>
            <a:off x="838200" y="1825625"/>
            <a:ext cx="10949848" cy="4351338"/>
          </a:xfrm>
        </p:spPr>
        <p:txBody>
          <a:bodyPr/>
          <a:lstStyle/>
          <a:p>
            <a:r>
              <a:rPr lang="en-US" dirty="0" err="1" smtClean="0"/>
              <a:t>Exemplos</a:t>
            </a:r>
            <a:r>
              <a:rPr lang="en-US" dirty="0" smtClean="0"/>
              <a:t> </a:t>
            </a:r>
            <a:r>
              <a:rPr lang="en-US" dirty="0" err="1" smtClean="0"/>
              <a:t>vão</a:t>
            </a:r>
            <a:r>
              <a:rPr lang="en-US" dirty="0" smtClean="0"/>
              <a:t> </a:t>
            </a:r>
            <a:r>
              <a:rPr lang="en-US" dirty="0" err="1" smtClean="0"/>
              <a:t>estar</a:t>
            </a:r>
            <a:r>
              <a:rPr lang="en-US" dirty="0" smtClean="0"/>
              <a:t> </a:t>
            </a:r>
            <a:r>
              <a:rPr lang="en-US" dirty="0" err="1" smtClean="0"/>
              <a:t>disponíveis</a:t>
            </a:r>
            <a:r>
              <a:rPr lang="en-US" dirty="0" smtClean="0"/>
              <a:t> no site.</a:t>
            </a:r>
          </a:p>
          <a:p>
            <a:r>
              <a:rPr lang="en-US" dirty="0" err="1" smtClean="0"/>
              <a:t>Lista</a:t>
            </a:r>
            <a:r>
              <a:rPr lang="en-US" dirty="0" smtClean="0"/>
              <a:t> #</a:t>
            </a:r>
            <a:r>
              <a:rPr lang="en-US" dirty="0"/>
              <a:t>3</a:t>
            </a:r>
            <a:r>
              <a:rPr lang="en-US" dirty="0" smtClean="0"/>
              <a:t> </a:t>
            </a:r>
            <a:r>
              <a:rPr lang="en-US" dirty="0" err="1" smtClean="0"/>
              <a:t>vai</a:t>
            </a:r>
            <a:r>
              <a:rPr lang="en-US" dirty="0" smtClean="0"/>
              <a:t> </a:t>
            </a:r>
            <a:r>
              <a:rPr lang="en-US" dirty="0" err="1" smtClean="0"/>
              <a:t>estar</a:t>
            </a:r>
            <a:r>
              <a:rPr lang="en-US" dirty="0" smtClean="0"/>
              <a:t> no site </a:t>
            </a:r>
            <a:r>
              <a:rPr lang="en-US" dirty="0" err="1" smtClean="0"/>
              <a:t>ainda</a:t>
            </a:r>
            <a:r>
              <a:rPr lang="en-US" dirty="0" smtClean="0"/>
              <a:t> </a:t>
            </a:r>
            <a:r>
              <a:rPr lang="en-US" dirty="0" err="1" smtClean="0"/>
              <a:t>hoje</a:t>
            </a:r>
            <a:r>
              <a:rPr lang="en-US" dirty="0" smtClean="0"/>
              <a:t> e </a:t>
            </a:r>
            <a:r>
              <a:rPr lang="en-US" dirty="0" err="1" smtClean="0"/>
              <a:t>já</a:t>
            </a:r>
            <a:r>
              <a:rPr lang="en-US" dirty="0" smtClean="0"/>
              <a:t> </a:t>
            </a:r>
            <a:r>
              <a:rPr lang="en-US" dirty="0" err="1" smtClean="0"/>
              <a:t>pode</a:t>
            </a:r>
            <a:r>
              <a:rPr lang="en-US" dirty="0" smtClean="0"/>
              <a:t> </a:t>
            </a:r>
            <a:r>
              <a:rPr lang="en-US" dirty="0" err="1" smtClean="0"/>
              <a:t>ser</a:t>
            </a:r>
            <a:r>
              <a:rPr lang="en-US" dirty="0" smtClean="0"/>
              <a:t> </a:t>
            </a:r>
            <a:r>
              <a:rPr lang="en-US" dirty="0" err="1" smtClean="0"/>
              <a:t>resolvida</a:t>
            </a:r>
            <a:r>
              <a:rPr lang="en-US" dirty="0" smtClean="0"/>
              <a:t>.</a:t>
            </a:r>
          </a:p>
          <a:p>
            <a:r>
              <a:rPr lang="en-US" dirty="0" err="1" smtClean="0"/>
              <a:t>Lista</a:t>
            </a:r>
            <a:r>
              <a:rPr lang="en-US" dirty="0" smtClean="0"/>
              <a:t> #2 </a:t>
            </a:r>
            <a:r>
              <a:rPr lang="en-US" dirty="0" err="1" smtClean="0"/>
              <a:t>pode</a:t>
            </a:r>
            <a:r>
              <a:rPr lang="en-US" dirty="0" smtClean="0"/>
              <a:t> </a:t>
            </a:r>
            <a:r>
              <a:rPr lang="en-US" dirty="0" err="1" smtClean="0"/>
              <a:t>ser</a:t>
            </a:r>
            <a:r>
              <a:rPr lang="en-US" dirty="0" smtClean="0"/>
              <a:t> </a:t>
            </a:r>
            <a:r>
              <a:rPr lang="en-US" dirty="0" err="1" smtClean="0"/>
              <a:t>entregue</a:t>
            </a:r>
            <a:r>
              <a:rPr lang="en-US" dirty="0" smtClean="0"/>
              <a:t> </a:t>
            </a:r>
            <a:r>
              <a:rPr lang="en-US" dirty="0" err="1" smtClean="0"/>
              <a:t>até</a:t>
            </a:r>
            <a:r>
              <a:rPr lang="en-US" dirty="0" smtClean="0"/>
              <a:t> </a:t>
            </a:r>
            <a:r>
              <a:rPr lang="en-US" dirty="0" err="1" smtClean="0"/>
              <a:t>dia</a:t>
            </a:r>
            <a:r>
              <a:rPr lang="en-US" dirty="0" smtClean="0"/>
              <a:t> xx/04.</a:t>
            </a:r>
            <a:endParaRPr lang="en-US" dirty="0"/>
          </a:p>
          <a:p>
            <a:r>
              <a:rPr lang="en-US" dirty="0" err="1" smtClean="0"/>
              <a:t>Atendimento</a:t>
            </a:r>
            <a:r>
              <a:rPr lang="en-US" dirty="0" smtClean="0"/>
              <a:t> </a:t>
            </a:r>
            <a:r>
              <a:rPr lang="en-US" dirty="0" err="1" smtClean="0"/>
              <a:t>às</a:t>
            </a:r>
            <a:r>
              <a:rPr lang="en-US" dirty="0" smtClean="0"/>
              <a:t> </a:t>
            </a:r>
            <a:r>
              <a:rPr lang="en-US" dirty="0" err="1" smtClean="0"/>
              <a:t>quartas-feiras</a:t>
            </a:r>
            <a:r>
              <a:rPr lang="en-US" dirty="0" smtClean="0"/>
              <a:t> das 8 as 10 da </a:t>
            </a:r>
            <a:r>
              <a:rPr lang="en-US" dirty="0" err="1" smtClean="0"/>
              <a:t>manhã</a:t>
            </a:r>
            <a:r>
              <a:rPr lang="en-US" dirty="0" smtClean="0"/>
              <a:t> (Skype: zz4fap)</a:t>
            </a:r>
          </a:p>
          <a:p>
            <a:r>
              <a:rPr lang="pt-BR" u="sng" dirty="0" smtClean="0"/>
              <a:t>https</a:t>
            </a:r>
            <a:r>
              <a:rPr lang="pt-BR" u="sng" dirty="0"/>
              <a:t>://www.inatel.br/docentes/felipefigueiredo/</a:t>
            </a:r>
            <a:r>
              <a:rPr lang="pt-BR" dirty="0"/>
              <a:t> </a:t>
            </a:r>
          </a:p>
        </p:txBody>
      </p:sp>
    </p:spTree>
    <p:extLst>
      <p:ext uri="{BB962C8B-B14F-4D97-AF65-F5344CB8AC3E}">
        <p14:creationId xmlns:p14="http://schemas.microsoft.com/office/powerpoint/2010/main" val="29877785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a16="http://schemas.microsoft.com/office/drawing/2014/main" xmlns=""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a16="http://schemas.microsoft.com/office/drawing/2014/main" xmlns=""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a16="http://schemas.microsoft.com/office/drawing/2014/main" xmlns=""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spTree>
    <p:extLst>
      <p:ext uri="{BB962C8B-B14F-4D97-AF65-F5344CB8AC3E}">
        <p14:creationId xmlns:p14="http://schemas.microsoft.com/office/powerpoint/2010/main" val="1037579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7" y="1690688"/>
                <a:ext cx="11213960" cy="3363633"/>
              </a:xfrm>
            </p:spPr>
            <p:txBody>
              <a:bodyPr>
                <a:normAutofit fontScale="92500" lnSpcReduction="20000"/>
              </a:bodyPr>
              <a:lstStyle/>
              <a:p>
                <a:r>
                  <a:rPr lang="pt-BR" dirty="0"/>
                  <a:t>Features, </a:t>
                </a:r>
                <a14:m>
                  <m:oMath xmlns:m="http://schemas.openxmlformats.org/officeDocument/2006/math">
                    <m:r>
                      <a:rPr lang="pt-BR" b="1" i="1" smtClean="0">
                        <a:latin typeface="Cambria Math" panose="02040503050406030204" pitchFamily="18" charset="0"/>
                      </a:rPr>
                      <m:t>𝒙</m:t>
                    </m:r>
                  </m:oMath>
                </a14:m>
                <a:r>
                  <a:rPr lang="pt-BR" dirty="0"/>
                  <a:t>, redundantes: pelo menos um das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uma das features que são linearmente dependentes.</a:t>
                </a:r>
              </a:p>
              <a:p>
                <a:pPr lvl="2">
                  <a:buFont typeface="Wingdings" panose="05000000000000000000" pitchFamily="2" charset="2"/>
                  <a:buChar char="q"/>
                </a:pPr>
                <a:r>
                  <a:rPr lang="pt-BR" b="1" dirty="0"/>
                  <a:t>Técnicas</a:t>
                </a:r>
                <a:r>
                  <a:rPr lang="pt-BR" dirty="0"/>
                  <a:t>: seleção de features (LASSO) e redução de dimensionalidade (PCA).</a:t>
                </a:r>
              </a:p>
              <a:p>
                <a:r>
                  <a:rPr lang="pt-BR" dirty="0"/>
                  <a:t>Número de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r>
                      <m:rPr>
                        <m:nor/>
                      </m:rPr>
                      <a:rPr lang="pt-BR" i="1" dirty="0"/>
                      <m:t>(</m:t>
                    </m:r>
                    <m:r>
                      <m:rPr>
                        <m:nor/>
                      </m:rPr>
                      <a:rPr lang="pt-BR" b="0" i="1" dirty="0" smtClean="0"/>
                      <m:t>0), </m:t>
                    </m:r>
                    <m:r>
                      <m:rPr>
                        <m:nor/>
                      </m:rPr>
                      <a:rPr lang="pt-BR" b="0" i="1" dirty="0" smtClean="0"/>
                      <m:t>y</m:t>
                    </m:r>
                    <m:r>
                      <m:rPr>
                        <m:nor/>
                      </m:rPr>
                      <a:rPr lang="pt-BR" b="0" i="1" dirty="0" smtClean="0"/>
                      <m:t>(1),</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planos, 2D, podem passar por uma reta, 1D?).</a:t>
                </a:r>
              </a:p>
              <a:p>
                <a:pPr lvl="1">
                  <a:buFont typeface="Courier New" panose="02070309020205020404" pitchFamily="49" charset="0"/>
                  <a:buChar char="o"/>
                </a:pPr>
                <a:r>
                  <a:rPr lang="pt-BR" b="1" dirty="0"/>
                  <a:t>Solução</a:t>
                </a:r>
                <a:r>
                  <a:rPr lang="pt-BR" dirty="0"/>
                  <a:t>: coletar mais exemplos, remover features ou replicar exemplos adicionando ruído.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7" y="1690688"/>
                <a:ext cx="11213960" cy="3363633"/>
              </a:xfrm>
              <a:blipFill>
                <a:blip r:embed="rId4"/>
                <a:stretch>
                  <a:fillRect l="-870" t="-4529" r="-54"/>
                </a:stretch>
              </a:blipFill>
            </p:spPr>
            <p:txBody>
              <a:bodyPr/>
              <a:lstStyle/>
              <a:p>
                <a:r>
                  <a:rPr lang="pt-BR">
                    <a:noFill/>
                  </a:rPr>
                  <a:t> </a:t>
                </a:r>
              </a:p>
            </p:txBody>
          </p:sp>
        </mc:Fallback>
      </mc:AlternateContent>
      <p:pic>
        <p:nvPicPr>
          <p:cNvPr id="1026" name="Picture 2" descr="https://jaredantrobus.com/teaching/2015/Summer/MA162/2.1_2.png"/>
          <p:cNvPicPr>
            <a:picLocks noChangeAspect="1" noChangeArrowheads="1"/>
          </p:cNvPicPr>
          <p:nvPr/>
        </p:nvPicPr>
        <p:blipFill rotWithShape="1">
          <a:blip r:embed="rId5">
            <a:extLst>
              <a:ext uri="{28A0092B-C50C-407E-A947-70E740481C1C}">
                <a14:useLocalDpi xmlns:a14="http://schemas.microsoft.com/office/drawing/2010/main" val="0"/>
              </a:ext>
            </a:extLst>
          </a:blip>
          <a:srcRect l="4859" t="6186" r="2811" b="9007"/>
          <a:stretch/>
        </p:blipFill>
        <p:spPr bwMode="auto">
          <a:xfrm>
            <a:off x="8130841" y="4633645"/>
            <a:ext cx="2030299"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redantrobus.com/teaching/2015/Summer/MA162/2.1_3.png"/>
          <p:cNvPicPr>
            <a:picLocks noChangeAspect="1" noChangeArrowheads="1"/>
          </p:cNvPicPr>
          <p:nvPr/>
        </p:nvPicPr>
        <p:blipFill rotWithShape="1">
          <a:blip r:embed="rId6">
            <a:extLst>
              <a:ext uri="{28A0092B-C50C-407E-A947-70E740481C1C}">
                <a14:useLocalDpi xmlns:a14="http://schemas.microsoft.com/office/drawing/2010/main" val="0"/>
              </a:ext>
            </a:extLst>
          </a:blip>
          <a:srcRect l="8345" t="12590" r="11551" b="12067"/>
          <a:stretch/>
        </p:blipFill>
        <p:spPr bwMode="auto">
          <a:xfrm>
            <a:off x="1673358" y="4633645"/>
            <a:ext cx="2200450" cy="2208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jaredantrobus.com/teaching/2015/Summer/MA162/2.1_4.png"/>
          <p:cNvPicPr>
            <a:picLocks noChangeAspect="1" noChangeArrowheads="1"/>
          </p:cNvPicPr>
          <p:nvPr/>
        </p:nvPicPr>
        <p:blipFill rotWithShape="1">
          <a:blip r:embed="rId7">
            <a:extLst>
              <a:ext uri="{28A0092B-C50C-407E-A947-70E740481C1C}">
                <a14:useLocalDpi xmlns:a14="http://schemas.microsoft.com/office/drawing/2010/main" val="0"/>
              </a:ext>
            </a:extLst>
          </a:blip>
          <a:srcRect l="26581" t="9161" r="15744" b="13756"/>
          <a:stretch/>
        </p:blipFill>
        <p:spPr bwMode="auto">
          <a:xfrm>
            <a:off x="5234401" y="4617685"/>
            <a:ext cx="1552570" cy="22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72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3" name="Rectangle 52"/>
                  <p:cNvSpPr/>
                  <p:nvPr/>
                </p:nvSpPr>
                <p:spPr>
                  <a:xfrm>
                    <a:off x="2661486" y="5414764"/>
                    <a:ext cx="72641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smtClean="0"/>
                <a:t>solução</a:t>
              </a:r>
              <a:endParaRPr lang="pt-BR" dirty="0"/>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mc:Choice xmlns:a14="http://schemas.microsoft.com/office/drawing/2010/main"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Rectangle 53"/>
                  <p:cNvSpPr/>
                  <p:nvPr/>
                </p:nvSpPr>
                <p:spPr>
                  <a:xfrm>
                    <a:off x="7616638" y="5307522"/>
                    <a:ext cx="731739" cy="3730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smtClean="0"/>
                <a:t>solução</a:t>
              </a:r>
              <a:endParaRPr lang="pt-BR" dirty="0"/>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883606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Superfície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8294"/>
                <a:ext cx="11126119" cy="2810067"/>
              </a:xfrm>
            </p:spPr>
            <p:txBody>
              <a:bodyPr>
                <a:normAutofit fontScale="62500" lnSpcReduction="20000"/>
              </a:bodyPr>
              <a:lstStyle/>
              <a:p>
                <a:pPr marL="0" indent="0">
                  <a:buNone/>
                </a:pPr>
                <a:r>
                  <a:rPr lang="pt-BR" dirty="0"/>
                  <a:t>E 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b="0"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smtClean="0">
                            <a:latin typeface="Cambria Math" panose="02040503050406030204" pitchFamily="18" charset="0"/>
                          </a:rPr>
                        </m:ctrlPr>
                      </m:sSupPr>
                      <m:e>
                        <m:sSup>
                          <m:sSupPr>
                            <m:ctrlPr>
                              <a:rPr lang="pt-BR" b="1" i="1" dirty="0" smtClean="0">
                                <a:latin typeface="Cambria Math" panose="02040503050406030204" pitchFamily="18" charset="0"/>
                              </a:rPr>
                            </m:ctrlPr>
                          </m:sSupPr>
                          <m:e>
                            <m:r>
                              <a:rPr lang="pt-BR" b="1" i="1" dirty="0" smtClean="0">
                                <a:latin typeface="Cambria Math" panose="02040503050406030204" pitchFamily="18" charset="0"/>
                              </a:rPr>
                              <m:t>𝒚</m:t>
                            </m:r>
                          </m:e>
                          <m:sup>
                            <m:r>
                              <a:rPr lang="pt-BR" b="0" i="1" dirty="0" smtClean="0">
                                <a:latin typeface="Cambria Math" panose="02040503050406030204" pitchFamily="18" charset="0"/>
                              </a:rPr>
                              <m:t>𝑇</m:t>
                            </m:r>
                          </m:sup>
                        </m:sSup>
                        <m:r>
                          <a:rPr lang="el-GR" b="1" i="1">
                            <a:latin typeface="Cambria Math" panose="02040503050406030204" pitchFamily="18" charset="0"/>
                          </a:rPr>
                          <m:t>𝜱</m:t>
                        </m:r>
                        <m:r>
                          <a:rPr lang="pt-BR" b="1" i="1" dirty="0" smtClean="0">
                            <a:latin typeface="Cambria Math" panose="02040503050406030204" pitchFamily="18" charset="0"/>
                          </a:rPr>
                          <m:t>𝒂</m:t>
                        </m:r>
                      </m:e>
                      <m:sup>
                        <m:r>
                          <a:rPr lang="pt-BR" b="0"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a:latin typeface="Cambria Math" panose="02040503050406030204" pitchFamily="18" charset="0"/>
                          </a:rPr>
                          <m:t>ℝ</m:t>
                        </m:r>
                      </m:e>
                      <m:sup>
                        <m:r>
                          <a:rPr lang="pt-BR" b="0" i="1" smtClean="0">
                            <a:latin typeface="Cambria Math" panose="02040503050406030204" pitchFamily="18" charset="0"/>
                          </a:rPr>
                          <m:t>𝐾</m:t>
                        </m:r>
                        <m:r>
                          <a:rPr lang="pt-BR" b="0" i="1" smtClean="0">
                            <a:latin typeface="Cambria Math" panose="02040503050406030204" pitchFamily="18" charset="0"/>
                          </a:rPr>
                          <m:t>+1</m:t>
                        </m:r>
                      </m:sup>
                    </m:sSup>
                    <m:r>
                      <a:rPr lang="pt-BR" b="1" i="1" smtClean="0">
                        <a:latin typeface="Cambria Math" panose="02040503050406030204" pitchFamily="18" charset="0"/>
                      </a:rPr>
                      <m:t>→</m:t>
                    </m:r>
                    <m:r>
                      <a:rPr lang="pt-BR" b="1" i="1" smtClean="0">
                        <a:latin typeface="Cambria Math" panose="02040503050406030204" pitchFamily="18" charset="0"/>
                      </a:rPr>
                      <m:t>ℝ</m:t>
                    </m:r>
                    <m:r>
                      <a:rPr lang="pt-BR" b="1" i="1" smtClean="0">
                        <a:latin typeface="Cambria Math" panose="02040503050406030204" pitchFamily="18" charset="0"/>
                      </a:rPr>
                      <m:t>.</m:t>
                    </m:r>
                  </m:oMath>
                </a14:m>
                <a:r>
                  <a:rPr lang="pt-BR" dirty="0"/>
                  <a:t> Esse mapeamento define a </a:t>
                </a:r>
                <a:r>
                  <a:rPr lang="pt-BR" b="1" i="1" dirty="0"/>
                  <a:t>superfície de erro</a:t>
                </a:r>
                <a:r>
                  <a:rPr lang="pt-BR" dirty="0"/>
                  <a:t>.</a:t>
                </a:r>
              </a:p>
              <a:p>
                <a:r>
                  <a:rPr lang="pt-BR" dirty="0"/>
                  <a:t>Percebam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parâmetros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b="0" i="0" smtClean="0">
                        <a:latin typeface="Cambria Math" panose="02040503050406030204" pitchFamily="18" charset="0"/>
                      </a:rPr>
                      <m:t>.</m:t>
                    </m:r>
                  </m:oMath>
                </a14:m>
                <a:endParaRPr lang="en-US" b="0" i="1" dirty="0"/>
              </a:p>
              <a:p>
                <a:r>
                  <a:rPr lang="pt-BR" dirty="0"/>
                  <a:t>Consequentemente é </a:t>
                </a:r>
                <a:r>
                  <a:rPr lang="pt-BR" b="1" i="1" dirty="0"/>
                  <a:t>convexa </a:t>
                </a:r>
                <a:r>
                  <a:rPr lang="pt-BR" dirty="0"/>
                  <a:t>(forma 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a:t>Como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é </a:t>
                </a:r>
                <a:r>
                  <a:rPr lang="nl-BE" dirty="0" err="1"/>
                  <a:t>sempre</a:t>
                </a:r>
                <a:r>
                  <a:rPr lang="nl-BE" dirty="0"/>
                  <a:t> </a:t>
                </a:r>
                <a:r>
                  <a:rPr lang="nl-BE" dirty="0" err="1"/>
                  <a:t>convexa</a:t>
                </a:r>
                <a:r>
                  <a:rPr lang="nl-BE" dirty="0"/>
                  <a:t> com </a:t>
                </a:r>
                <a:r>
                  <a:rPr lang="nl-BE" dirty="0" err="1"/>
                  <a:t>relação</a:t>
                </a:r>
                <a:r>
                  <a:rPr lang="nl-BE" dirty="0"/>
                  <a:t> a </a:t>
                </a:r>
                <a14:m>
                  <m:oMath xmlns:m="http://schemas.openxmlformats.org/officeDocument/2006/math">
                    <m:r>
                      <a:rPr lang="pt-BR" b="1" i="1">
                        <a:latin typeface="Cambria Math" panose="02040503050406030204" pitchFamily="18" charset="0"/>
                      </a:rPr>
                      <m:t>𝒂</m:t>
                    </m:r>
                  </m:oMath>
                </a14:m>
                <a:r>
                  <a:rPr lang="nl-BE" dirty="0"/>
                  <a:t>.</a:t>
                </a:r>
              </a:p>
              <a:p>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dirty="0" err="1"/>
                  <a:t>matriz</a:t>
                </a:r>
                <a:r>
                  <a:rPr lang="nl-BE" dirty="0"/>
                  <a:t> </a:t>
                </a:r>
                <a:r>
                  <a:rPr lang="nl-BE" dirty="0" err="1"/>
                  <a:t>positiva</a:t>
                </a:r>
                <a:r>
                  <a:rPr lang="nl-BE" dirty="0"/>
                  <a:t> semi-</a:t>
                </a:r>
                <a:r>
                  <a:rPr lang="nl-BE" dirty="0" err="1"/>
                  <a:t>definida</a:t>
                </a:r>
                <a:r>
                  <a:rPr lang="nl-BE"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𝒙</m:t>
                    </m:r>
                    <m:r>
                      <a:rPr lang="pt-BR" b="0" i="0"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b="0" i="1" smtClean="0">
                            <a:latin typeface="Cambria Math" panose="02040503050406030204" pitchFamily="18" charset="0"/>
                          </a:rPr>
                          <m:t>2</m:t>
                        </m:r>
                      </m:sup>
                    </m:sSup>
                  </m:oMath>
                </a14:m>
                <a:r>
                  <a:rPr lang="nl-BE"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8294"/>
                <a:ext cx="11126119" cy="2810067"/>
              </a:xfrm>
              <a:blipFill>
                <a:blip r:embed="rId3"/>
                <a:stretch>
                  <a:fillRect l="-438" t="-3688"/>
                </a:stretch>
              </a:blipFill>
            </p:spPr>
            <p:txBody>
              <a:bodyPr/>
              <a:lstStyle/>
              <a:p>
                <a:r>
                  <a:rPr lang="pt-BR">
                    <a:noFill/>
                  </a:rPr>
                  <a:t> </a:t>
                </a:r>
              </a:p>
            </p:txBody>
          </p:sp>
        </mc:Fallback>
      </mc:AlternateContent>
      <p:sp>
        <p:nvSpPr>
          <p:cNvPr id="6" name="Rectangle 5"/>
          <p:cNvSpPr/>
          <p:nvPr/>
        </p:nvSpPr>
        <p:spPr>
          <a:xfrm>
            <a:off x="7501904" y="1717557"/>
            <a:ext cx="1015079" cy="4253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7" name="TextBox 6"/>
              <p:cNvSpPr txBox="1"/>
              <p:nvPr/>
            </p:nvSpPr>
            <p:spPr>
              <a:xfrm>
                <a:off x="3857512" y="5030328"/>
                <a:ext cx="4476976" cy="923330"/>
              </a:xfrm>
              <a:prstGeom prst="rect">
                <a:avLst/>
              </a:prstGeom>
              <a:noFill/>
            </p:spPr>
            <p:txBody>
              <a:bodyPr wrap="square" rtlCol="0">
                <a:spAutoFit/>
              </a:bodyPr>
              <a:lstStyle/>
              <a:p>
                <a:pPr algn="ctr"/>
                <a14:m>
                  <m:oMath xmlns:m="http://schemas.openxmlformats.org/officeDocument/2006/math">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𝑤</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oMath>
                </a14:m>
                <a:r>
                  <a:rPr lang="pt-BR" b="0" dirty="0"/>
                  <a:t> </a:t>
                </a:r>
              </a:p>
              <a:p>
                <a:pPr algn="ct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r>
                      <m:rPr>
                        <m:sty m:val="p"/>
                      </m:rPr>
                      <a:rPr lang="pt-BR" b="0" i="0" smtClean="0">
                        <a:latin typeface="Cambria Math" panose="02040503050406030204" pitchFamily="18" charset="0"/>
                      </a:rPr>
                      <m:t>e</m:t>
                    </m:r>
                    <m:r>
                      <a:rPr lang="pt-BR" b="0" i="1" smtClean="0">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nl-BE" dirty="0"/>
                  <a:t> </a:t>
                </a:r>
              </a:p>
              <a:p>
                <a:pPr algn="ctr"/>
                <a:r>
                  <a:rPr lang="nl-BE" dirty="0"/>
                  <a: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=1.</m:t>
                    </m:r>
                  </m:oMath>
                </a14:m>
                <a:endParaRPr lang="nl-BE" dirty="0"/>
              </a:p>
            </p:txBody>
          </p:sp>
        </mc:Choice>
        <mc:Fallback xmlns="">
          <p:sp>
            <p:nvSpPr>
              <p:cNvPr id="7" name="TextBox 6"/>
              <p:cNvSpPr txBox="1">
                <a:spLocks noRot="1" noChangeAspect="1" noMove="1" noResize="1" noEditPoints="1" noAdjustHandles="1" noChangeArrowheads="1" noChangeShapeType="1" noTextEdit="1"/>
              </p:cNvSpPr>
              <p:nvPr/>
            </p:nvSpPr>
            <p:spPr>
              <a:xfrm>
                <a:off x="3857512" y="5030328"/>
                <a:ext cx="4476976" cy="923330"/>
              </a:xfrm>
              <a:prstGeom prst="rect">
                <a:avLst/>
              </a:prstGeom>
              <a:blipFill>
                <a:blip r:embed="rId4"/>
                <a:stretch>
                  <a:fillRect b="-9211"/>
                </a:stretch>
              </a:blipFill>
            </p:spPr>
            <p:txBody>
              <a:bodyPr/>
              <a:lstStyle/>
              <a:p>
                <a:r>
                  <a:rPr lang="pt-BR">
                    <a:noFill/>
                  </a:rPr>
                  <a:t> </a:t>
                </a:r>
              </a:p>
            </p:txBody>
          </p:sp>
        </mc:Fallback>
      </mc:AlternateContent>
      <p:pic>
        <p:nvPicPr>
          <p:cNvPr id="8" name="Picture 7"/>
          <p:cNvPicPr>
            <a:picLocks noChangeAspect="1"/>
          </p:cNvPicPr>
          <p:nvPr/>
        </p:nvPicPr>
        <p:blipFill rotWithShape="1">
          <a:blip r:embed="rId5"/>
          <a:srcRect l="2925" t="3700" r="8513" b="3216"/>
          <a:stretch/>
        </p:blipFill>
        <p:spPr>
          <a:xfrm>
            <a:off x="1175428" y="4308362"/>
            <a:ext cx="2772268" cy="2549638"/>
          </a:xfrm>
          <a:prstGeom prst="rect">
            <a:avLst/>
          </a:prstGeom>
        </p:spPr>
      </p:pic>
      <p:pic>
        <p:nvPicPr>
          <p:cNvPr id="9" name="Picture 8"/>
          <p:cNvPicPr>
            <a:picLocks noChangeAspect="1"/>
          </p:cNvPicPr>
          <p:nvPr/>
        </p:nvPicPr>
        <p:blipFill rotWithShape="1">
          <a:blip r:embed="rId6"/>
          <a:srcRect l="5973" t="3506" r="8852" b="2828"/>
          <a:stretch/>
        </p:blipFill>
        <p:spPr>
          <a:xfrm>
            <a:off x="8191630" y="4136300"/>
            <a:ext cx="2828544" cy="2721700"/>
          </a:xfrm>
          <a:prstGeom prst="rect">
            <a:avLst/>
          </a:prstGeom>
        </p:spPr>
      </p:pic>
    </p:spTree>
    <p:extLst>
      <p:ext uri="{BB962C8B-B14F-4D97-AF65-F5344CB8AC3E}">
        <p14:creationId xmlns:p14="http://schemas.microsoft.com/office/powerpoint/2010/main" val="117071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Linear em Python</a:t>
            </a:r>
            <a:endParaRPr lang="nl-BE" dirty="0"/>
          </a:p>
        </p:txBody>
      </p:sp>
      <p:sp>
        <p:nvSpPr>
          <p:cNvPr id="11" name="Rectangle 10"/>
          <p:cNvSpPr/>
          <p:nvPr/>
        </p:nvSpPr>
        <p:spPr>
          <a:xfrm>
            <a:off x="887821" y="1551572"/>
            <a:ext cx="5066412" cy="4154984"/>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numpy</a:t>
            </a:r>
            <a:r>
              <a:rPr lang="nl-BE" sz="1200" dirty="0">
                <a:solidFill>
                  <a:srgbClr val="000000"/>
                </a:solidFill>
                <a:highlight>
                  <a:srgbClr val="FFFFFF"/>
                </a:highlight>
              </a:rPr>
              <a:t> </a:t>
            </a:r>
            <a:r>
              <a:rPr lang="nl-BE" sz="1200" b="1" dirty="0">
                <a:solidFill>
                  <a:srgbClr val="0000FF"/>
                </a:solidFill>
                <a:highlight>
                  <a:srgbClr val="FFFFFF"/>
                </a:highlight>
              </a:rPr>
              <a:t>as</a:t>
            </a:r>
            <a:r>
              <a:rPr lang="nl-BE" sz="1200" dirty="0">
                <a:solidFill>
                  <a:srgbClr val="000000"/>
                </a:solidFill>
                <a:highlight>
                  <a:srgbClr val="FFFFFF"/>
                </a:highlight>
              </a:rPr>
              <a:t> </a:t>
            </a:r>
            <a:r>
              <a:rPr lang="nl-BE" sz="1200" dirty="0" err="1">
                <a:solidFill>
                  <a:srgbClr val="000000"/>
                </a:solidFill>
                <a:highlight>
                  <a:srgbClr val="FFFFFF"/>
                </a:highlight>
              </a:rPr>
              <a:t>np</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a:t>
            </a:r>
            <a:r>
              <a:rPr lang="nl-BE" sz="1200" dirty="0" err="1">
                <a:solidFill>
                  <a:srgbClr val="008000"/>
                </a:solidFill>
                <a:highlight>
                  <a:srgbClr val="FFFFFF"/>
                </a:highlight>
              </a:rPr>
              <a:t>Generate</a:t>
            </a:r>
            <a:r>
              <a:rPr lang="nl-BE" sz="1200" dirty="0">
                <a:solidFill>
                  <a:srgbClr val="008000"/>
                </a:solidFill>
                <a:highlight>
                  <a:srgbClr val="FFFFFF"/>
                </a:highlight>
              </a:rPr>
              <a:t> input/</a:t>
            </a:r>
            <a:r>
              <a:rPr lang="nl-BE" sz="1200" dirty="0" err="1">
                <a:solidFill>
                  <a:srgbClr val="008000"/>
                </a:solidFill>
                <a:highlight>
                  <a:srgbClr val="FFFFFF"/>
                </a:highlight>
              </a:rPr>
              <a:t>ouput</a:t>
            </a:r>
            <a:r>
              <a:rPr lang="nl-BE" sz="1200" dirty="0">
                <a:solidFill>
                  <a:srgbClr val="008000"/>
                </a:solidFill>
                <a:highlight>
                  <a:srgbClr val="FFFFFF"/>
                </a:highlight>
              </a:rPr>
              <a:t> (features/labels) </a:t>
            </a:r>
            <a:r>
              <a:rPr lang="nl-BE" sz="1200" dirty="0" err="1">
                <a:solidFill>
                  <a:srgbClr val="008000"/>
                </a:solidFill>
                <a:highlight>
                  <a:srgbClr val="FFFFFF"/>
                </a:highlight>
              </a:rPr>
              <a:t>values</a:t>
            </a:r>
            <a:r>
              <a:rPr lang="nl-BE" sz="1200" dirty="0">
                <a:solidFill>
                  <a:srgbClr val="008000"/>
                </a:solidFill>
                <a:highlight>
                  <a:srgbClr val="FFFFFF"/>
                </a:highlight>
              </a:rPr>
              <a:t>.</a:t>
            </a:r>
            <a:endParaRPr lang="nl-BE" sz="1200" dirty="0">
              <a:solidFill>
                <a:srgbClr val="000000"/>
              </a:solidFill>
              <a:highlight>
                <a:srgbClr val="FFFFFF"/>
              </a:highlight>
            </a:endParaRPr>
          </a:p>
          <a:p>
            <a:r>
              <a:rPr lang="en-US" sz="1200" dirty="0">
                <a:solidFill>
                  <a:srgbClr val="000000"/>
                </a:solidFill>
                <a:highlight>
                  <a:srgbClr val="FFFFFF"/>
                </a:highlight>
              </a:rPr>
              <a:t>N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100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Number of observations.</a:t>
            </a:r>
            <a:endParaRPr lang="en-US"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0000"/>
                </a:solidFill>
                <a:highlight>
                  <a:srgbClr val="FFFFFF"/>
                </a:highlight>
              </a:rPr>
              <a:t>x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2</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random</a:t>
            </a:r>
            <a:r>
              <a:rPr lang="nl-BE" sz="1200" b="1" dirty="0" err="1">
                <a:solidFill>
                  <a:srgbClr val="000080"/>
                </a:solidFill>
                <a:highlight>
                  <a:srgbClr val="FFFFFF"/>
                </a:highlight>
              </a:rPr>
              <a:t>.</a:t>
            </a:r>
            <a:r>
              <a:rPr lang="nl-BE" sz="1200" dirty="0" err="1">
                <a:solidFill>
                  <a:srgbClr val="000000"/>
                </a:solidFill>
                <a:highlight>
                  <a:srgbClr val="FFFFFF"/>
                </a:highlight>
              </a:rPr>
              <a:t>rand</a:t>
            </a:r>
            <a:r>
              <a:rPr lang="nl-BE" sz="1200" b="1" dirty="0">
                <a:solidFill>
                  <a:srgbClr val="000080"/>
                </a:solidFill>
                <a:highlight>
                  <a:srgbClr val="FFFFFF"/>
                </a:highlight>
              </a:rPr>
              <a:t>(</a:t>
            </a:r>
            <a:r>
              <a:rPr lang="nl-BE" sz="1200" dirty="0">
                <a:solidFill>
                  <a:srgbClr val="000000"/>
                </a:solidFill>
                <a:highlight>
                  <a:srgbClr val="FFFFFF"/>
                </a:highlight>
              </a:rPr>
              <a:t>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1</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3</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N</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nl-BE" sz="1200" dirty="0">
              <a:solidFill>
                <a:srgbClr val="000000"/>
              </a:solidFill>
              <a:highlight>
                <a:srgbClr val="FFFFFF"/>
              </a:highlight>
            </a:endParaRPr>
          </a:p>
          <a:p>
            <a:r>
              <a:rPr lang="en-US" sz="1200" dirty="0">
                <a:solidFill>
                  <a:srgbClr val="008000"/>
                </a:solidFill>
                <a:highlight>
                  <a:srgbClr val="FFFFFF"/>
                </a:highlight>
              </a:rPr>
              <a:t># Solve by applying the least-Squares method.</a:t>
            </a:r>
            <a:endParaRPr lang="en-US" sz="1200" dirty="0">
              <a:solidFill>
                <a:srgbClr val="000000"/>
              </a:solidFill>
              <a:highlight>
                <a:srgbClr val="FFFFFF"/>
              </a:highlight>
            </a:endParaRPr>
          </a:p>
          <a:p>
            <a:r>
              <a:rPr lang="en-US" sz="1200" dirty="0">
                <a:solidFill>
                  <a:srgbClr val="008000"/>
                </a:solidFill>
                <a:highlight>
                  <a:srgbClr val="FFFFFF"/>
                </a:highlight>
              </a:rPr>
              <a:t># We use the </a:t>
            </a:r>
            <a:r>
              <a:rPr lang="en-US" sz="1200" dirty="0" err="1">
                <a:solidFill>
                  <a:srgbClr val="008000"/>
                </a:solidFill>
                <a:highlight>
                  <a:srgbClr val="FFFFFF"/>
                </a:highlight>
              </a:rPr>
              <a:t>inv</a:t>
            </a:r>
            <a:r>
              <a:rPr lang="en-US" sz="1200" dirty="0">
                <a:solidFill>
                  <a:srgbClr val="008000"/>
                </a:solidFill>
                <a:highlight>
                  <a:srgbClr val="FFFFFF"/>
                </a:highlight>
              </a:rPr>
              <a:t>() function from </a:t>
            </a:r>
            <a:r>
              <a:rPr lang="en-US" sz="1200" dirty="0" err="1">
                <a:solidFill>
                  <a:srgbClr val="008000"/>
                </a:solidFill>
                <a:highlight>
                  <a:srgbClr val="FFFFFF"/>
                </a:highlight>
              </a:rPr>
              <a:t>NumPy’s</a:t>
            </a:r>
            <a:r>
              <a:rPr lang="en-US" sz="1200" dirty="0">
                <a:solidFill>
                  <a:srgbClr val="008000"/>
                </a:solidFill>
                <a:highlight>
                  <a:srgbClr val="FFFFFF"/>
                </a:highlight>
              </a:rPr>
              <a:t> Linear Algebra module (</a:t>
            </a:r>
            <a:r>
              <a:rPr lang="en-US" sz="1200" dirty="0" err="1">
                <a:solidFill>
                  <a:srgbClr val="008000"/>
                </a:solidFill>
                <a:highlight>
                  <a:srgbClr val="FFFFFF"/>
                </a:highlight>
              </a:rPr>
              <a:t>np.linalg</a:t>
            </a:r>
            <a:r>
              <a:rPr lang="en-US" sz="1200" dirty="0">
                <a:solidFill>
                  <a:srgbClr val="008000"/>
                </a:solidFill>
                <a:highlight>
                  <a:srgbClr val="FFFFFF"/>
                </a:highlight>
              </a:rPr>
              <a:t>) to compute the inverse of a matrix.</a:t>
            </a:r>
            <a:endParaRPr lang="en-US" sz="1200" dirty="0">
              <a:solidFill>
                <a:srgbClr val="000000"/>
              </a:solidFill>
              <a:highlight>
                <a:srgbClr val="FFFFFF"/>
              </a:highlight>
            </a:endParaRPr>
          </a:p>
          <a:p>
            <a:r>
              <a:rPr lang="en-US" sz="1200" dirty="0">
                <a:solidFill>
                  <a:srgbClr val="008000"/>
                </a:solidFill>
                <a:highlight>
                  <a:srgbClr val="FFFFFF"/>
                </a:highlight>
              </a:rPr>
              <a:t># We use dot() method for matrix multiplication.</a:t>
            </a:r>
            <a:endParaRPr lang="en-US" sz="1200" dirty="0">
              <a:solidFill>
                <a:srgbClr val="000000"/>
              </a:solidFill>
              <a:highlight>
                <a:srgbClr val="FFFFFF"/>
              </a:highlight>
            </a:endParaRPr>
          </a:p>
          <a:p>
            <a:r>
              <a:rPr lang="en-US" sz="1200" dirty="0" err="1">
                <a:solidFill>
                  <a:srgbClr val="000000"/>
                </a:solidFill>
                <a:highlight>
                  <a:srgbClr val="FFFFFF"/>
                </a:highlight>
              </a:rPr>
              <a:t>X_b</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c</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ones</a:t>
            </a:r>
            <a:r>
              <a:rPr lang="en-US" sz="1200" b="1" dirty="0">
                <a:solidFill>
                  <a:srgbClr val="000080"/>
                </a:solidFill>
                <a:highlight>
                  <a:srgbClr val="FFFFFF"/>
                </a:highlight>
              </a:rPr>
              <a:t>((</a:t>
            </a:r>
            <a:r>
              <a:rPr lang="en-US" sz="1200" dirty="0">
                <a:solidFill>
                  <a:srgbClr val="000000"/>
                </a:solidFill>
                <a:highlight>
                  <a:srgbClr val="FFFFFF"/>
                </a:highlight>
              </a:rPr>
              <a:t>N</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x</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add x0 = 1 to each instance</a:t>
            </a:r>
            <a:endParaRPr lang="en-US" sz="1200" dirty="0">
              <a:solidFill>
                <a:srgbClr val="000000"/>
              </a:solidFill>
              <a:highlight>
                <a:srgbClr val="FFFFFF"/>
              </a:highlight>
            </a:endParaRPr>
          </a:p>
          <a:p>
            <a:r>
              <a:rPr lang="nl-BE" sz="1200" dirty="0" err="1">
                <a:solidFill>
                  <a:srgbClr val="000000"/>
                </a:solidFill>
                <a:highlight>
                  <a:srgbClr val="FFFFFF"/>
                </a:highlight>
              </a:rPr>
              <a:t>a_optimum</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np</a:t>
            </a:r>
            <a:r>
              <a:rPr lang="nl-BE" sz="1200" b="1" dirty="0" err="1">
                <a:solidFill>
                  <a:srgbClr val="000080"/>
                </a:solidFill>
                <a:highlight>
                  <a:srgbClr val="FFFFFF"/>
                </a:highlight>
              </a:rPr>
              <a:t>.</a:t>
            </a:r>
            <a:r>
              <a:rPr lang="nl-BE" sz="1200" dirty="0" err="1">
                <a:solidFill>
                  <a:srgbClr val="000000"/>
                </a:solidFill>
                <a:highlight>
                  <a:srgbClr val="FFFFFF"/>
                </a:highlight>
              </a:rPr>
              <a:t>linalg</a:t>
            </a:r>
            <a:r>
              <a:rPr lang="nl-BE" sz="1200" b="1" dirty="0" err="1">
                <a:solidFill>
                  <a:srgbClr val="000080"/>
                </a:solidFill>
                <a:highlight>
                  <a:srgbClr val="FFFFFF"/>
                </a:highlight>
              </a:rPr>
              <a:t>.</a:t>
            </a:r>
            <a:r>
              <a:rPr lang="nl-BE" sz="1200" dirty="0" err="1">
                <a:solidFill>
                  <a:srgbClr val="000000"/>
                </a:solidFill>
                <a:highlight>
                  <a:srgbClr val="FFFFFF"/>
                </a:highlight>
              </a:rPr>
              <a:t>inv</a:t>
            </a:r>
            <a:r>
              <a:rPr lang="nl-BE" sz="1200" b="1" dirty="0">
                <a:solidFill>
                  <a:srgbClr val="000080"/>
                </a:solidFill>
                <a:highlight>
                  <a:srgbClr val="FFFFFF"/>
                </a:highlight>
              </a:rPr>
              <a:t>(</a:t>
            </a:r>
            <a:r>
              <a:rPr lang="nl-BE" sz="1200" dirty="0">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err="1">
                <a:solidFill>
                  <a:srgbClr val="000000"/>
                </a:solidFill>
                <a:highlight>
                  <a:srgbClr val="FFFFFF"/>
                </a:highlight>
              </a:rPr>
              <a:t>X_b</a:t>
            </a:r>
            <a:r>
              <a:rPr lang="nl-BE" sz="1200" b="1" dirty="0" err="1">
                <a:solidFill>
                  <a:srgbClr val="000080"/>
                </a:solidFill>
                <a:highlight>
                  <a:srgbClr val="FFFFFF"/>
                </a:highlight>
              </a:rPr>
              <a:t>.</a:t>
            </a:r>
            <a:r>
              <a:rPr lang="nl-BE" sz="1200" dirty="0" err="1">
                <a:solidFill>
                  <a:srgbClr val="000000"/>
                </a:solidFill>
                <a:highlight>
                  <a:srgbClr val="FFFFFF"/>
                </a:highlight>
              </a:rPr>
              <a:t>T</a:t>
            </a:r>
            <a:r>
              <a:rPr lang="nl-BE" sz="1200" b="1" dirty="0">
                <a:solidFill>
                  <a:srgbClr val="000080"/>
                </a:solidFill>
                <a:highlight>
                  <a:srgbClr val="FFFFFF"/>
                </a:highlight>
              </a:rPr>
              <a:t>).</a:t>
            </a:r>
            <a:r>
              <a:rPr lang="nl-BE" sz="1200" dirty="0">
                <a:solidFill>
                  <a:srgbClr val="000000"/>
                </a:solidFill>
                <a:highlight>
                  <a:srgbClr val="FFFFFF"/>
                </a:highlight>
              </a:rPr>
              <a:t>dot</a:t>
            </a:r>
            <a:r>
              <a:rPr lang="nl-BE" sz="1200" b="1" dirty="0">
                <a:solidFill>
                  <a:srgbClr val="000080"/>
                </a:solidFill>
                <a:highlight>
                  <a:srgbClr val="FFFFFF"/>
                </a:highlight>
              </a:rPr>
              <a:t>(</a:t>
            </a:r>
            <a:r>
              <a:rPr lang="nl-BE" sz="1200" dirty="0">
                <a:solidFill>
                  <a:srgbClr val="000000"/>
                </a:solidFill>
                <a:highlight>
                  <a:srgbClr val="FFFFFF"/>
                </a:highlight>
              </a:rPr>
              <a:t>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a:solidFill>
                  <a:srgbClr val="008000"/>
                </a:solidFill>
                <a:highlight>
                  <a:srgbClr val="FFFFFF"/>
                </a:highlight>
              </a:rPr>
              <a:t># Print best solution.</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'a0: %1.4f'</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endParaRPr lang="nl-BE" sz="1200" dirty="0">
              <a:solidFill>
                <a:srgbClr val="000000"/>
              </a:solidFill>
              <a:highlight>
                <a:srgbClr val="FFFFFF"/>
              </a:highlight>
            </a:endParaRPr>
          </a:p>
          <a:p>
            <a:r>
              <a:rPr lang="nl-BE" sz="1200" b="1" dirty="0">
                <a:solidFill>
                  <a:srgbClr val="880088"/>
                </a:solidFill>
                <a:highlight>
                  <a:srgbClr val="FFFFFF"/>
                </a:highlight>
              </a:rPr>
              <a:t>print</a:t>
            </a:r>
            <a:r>
              <a:rPr lang="nl-BE" sz="1200" b="1" dirty="0">
                <a:solidFill>
                  <a:srgbClr val="000080"/>
                </a:solidFill>
                <a:highlight>
                  <a:srgbClr val="FFFFFF"/>
                </a:highlight>
              </a:rPr>
              <a:t>(</a:t>
            </a:r>
            <a:r>
              <a:rPr lang="nl-BE" sz="1200" dirty="0">
                <a:solidFill>
                  <a:srgbClr val="808080"/>
                </a:solidFill>
                <a:highlight>
                  <a:srgbClr val="FFFFFF"/>
                </a:highlight>
              </a:rPr>
              <a:t>'a1: %1.4f'</a:t>
            </a:r>
            <a:r>
              <a:rPr lang="nl-BE" sz="1200" dirty="0">
                <a:solidFill>
                  <a:srgbClr val="000000"/>
                </a:solidFill>
                <a:highlight>
                  <a:srgbClr val="FFFFFF"/>
                </a:highlight>
              </a:rPr>
              <a:t> </a:t>
            </a:r>
            <a:r>
              <a:rPr lang="nl-BE" sz="1200" b="1" dirty="0">
                <a:solidFill>
                  <a:srgbClr val="000080"/>
                </a:solidFill>
                <a:highlight>
                  <a:srgbClr val="FFFFFF"/>
                </a:highlight>
              </a:rPr>
              <a:t>% (</a:t>
            </a:r>
            <a:r>
              <a:rPr lang="nl-BE" sz="1200" dirty="0" err="1">
                <a:solidFill>
                  <a:srgbClr val="000000"/>
                </a:solidFill>
                <a:highlight>
                  <a:srgbClr val="FFFFFF"/>
                </a:highlight>
              </a:rPr>
              <a:t>a_optimum</a:t>
            </a:r>
            <a:r>
              <a:rPr lang="nl-BE" sz="1200" b="1" dirty="0">
                <a:solidFill>
                  <a:srgbClr val="000080"/>
                </a:solidFill>
                <a:highlight>
                  <a:srgbClr val="FFFFFF"/>
                </a:highlight>
              </a:rPr>
              <a:t>[</a:t>
            </a:r>
            <a:r>
              <a:rPr lang="nl-BE" sz="1200" dirty="0">
                <a:solidFill>
                  <a:srgbClr val="FF0000"/>
                </a:solidFill>
                <a:highlight>
                  <a:srgbClr val="FFFFFF"/>
                </a:highlight>
              </a:rPr>
              <a:t>1</a:t>
            </a:r>
            <a:r>
              <a:rPr lang="nl-BE" sz="1200" b="1" dirty="0">
                <a:solidFill>
                  <a:srgbClr val="000080"/>
                </a:solidFill>
                <a:highlight>
                  <a:srgbClr val="FFFFFF"/>
                </a:highlight>
              </a:rPr>
              <a:t>][</a:t>
            </a:r>
            <a:r>
              <a:rPr lang="nl-BE" sz="1200" dirty="0">
                <a:solidFill>
                  <a:srgbClr val="FF0000"/>
                </a:solidFill>
                <a:highlight>
                  <a:srgbClr val="FFFFFF"/>
                </a:highlight>
              </a:rPr>
              <a:t>0</a:t>
            </a:r>
            <a:r>
              <a:rPr lang="nl-BE" sz="1200" b="1" dirty="0">
                <a:solidFill>
                  <a:srgbClr val="000080"/>
                </a:solidFill>
                <a:highlight>
                  <a:srgbClr val="FFFFFF"/>
                </a:highlight>
              </a:rPr>
              <a:t>]))</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sp>
        <p:nvSpPr>
          <p:cNvPr id="12" name="Rectangle 11"/>
          <p:cNvSpPr/>
          <p:nvPr/>
        </p:nvSpPr>
        <p:spPr>
          <a:xfrm>
            <a:off x="6248401" y="1551572"/>
            <a:ext cx="5404884" cy="2492990"/>
          </a:xfrm>
          <a:prstGeom prst="rect">
            <a:avLst/>
          </a:prstGeom>
        </p:spPr>
        <p:txBody>
          <a:bodyPr wrap="square">
            <a:spAutoFit/>
          </a:bodyPr>
          <a:lstStyle/>
          <a:p>
            <a:r>
              <a:rPr lang="en-US" sz="1200" dirty="0">
                <a:solidFill>
                  <a:srgbClr val="008000"/>
                </a:solidFill>
                <a:highlight>
                  <a:srgbClr val="FFFFFF"/>
                </a:highlight>
              </a:rPr>
              <a:t># The equivalent solution using the </a:t>
            </a:r>
            <a:r>
              <a:rPr lang="en-US" sz="1200" dirty="0" err="1">
                <a:solidFill>
                  <a:srgbClr val="008000"/>
                </a:solidFill>
                <a:highlight>
                  <a:srgbClr val="FFFFFF"/>
                </a:highlight>
              </a:rPr>
              <a:t>Scikit</a:t>
            </a:r>
            <a:r>
              <a:rPr lang="en-US" sz="1200" dirty="0">
                <a:solidFill>
                  <a:srgbClr val="008000"/>
                </a:solidFill>
                <a:highlight>
                  <a:srgbClr val="FFFFFF"/>
                </a:highlight>
              </a:rPr>
              <a:t>-Learn library is given below</a:t>
            </a:r>
            <a:endParaRPr lang="en-US" sz="1200" dirty="0">
              <a:solidFill>
                <a:srgbClr val="000000"/>
              </a:solidFill>
              <a:highlight>
                <a:srgbClr val="FFFFFF"/>
              </a:highlight>
            </a:endParaRPr>
          </a:p>
          <a:p>
            <a:r>
              <a:rPr lang="en-US" sz="1200" dirty="0">
                <a:solidFill>
                  <a:srgbClr val="008000"/>
                </a:solidFill>
                <a:highlight>
                  <a:srgbClr val="FFFFFF"/>
                </a:highlight>
              </a:rPr>
              <a:t># Import the linear regression module form the library.</a:t>
            </a:r>
            <a:endParaRPr lang="en-US" sz="1200" dirty="0">
              <a:solidFill>
                <a:srgbClr val="000000"/>
              </a:solidFill>
              <a:highlight>
                <a:srgbClr val="FFFFFF"/>
              </a:highlight>
            </a:endParaRPr>
          </a:p>
          <a:p>
            <a:r>
              <a:rPr lang="nl-BE" sz="1200" b="1" dirty="0" err="1">
                <a:solidFill>
                  <a:srgbClr val="0000FF"/>
                </a:solidFill>
                <a:highlight>
                  <a:srgbClr val="FFFFFF"/>
                </a:highlight>
              </a:rPr>
              <a:t>from</a:t>
            </a:r>
            <a:r>
              <a:rPr lang="nl-BE" sz="1200" dirty="0">
                <a:solidFill>
                  <a:srgbClr val="000000"/>
                </a:solidFill>
                <a:highlight>
                  <a:srgbClr val="FFFFFF"/>
                </a:highlight>
              </a:rPr>
              <a:t> </a:t>
            </a:r>
            <a:r>
              <a:rPr lang="nl-BE" sz="1200" dirty="0" err="1">
                <a:solidFill>
                  <a:srgbClr val="000000"/>
                </a:solidFill>
                <a:highlight>
                  <a:srgbClr val="FFFFFF"/>
                </a:highlight>
              </a:rPr>
              <a:t>sklearn</a:t>
            </a:r>
            <a:r>
              <a:rPr lang="nl-BE" sz="1200" b="1" dirty="0" err="1">
                <a:solidFill>
                  <a:srgbClr val="000080"/>
                </a:solidFill>
                <a:highlight>
                  <a:srgbClr val="FFFFFF"/>
                </a:highlight>
              </a:rPr>
              <a:t>.</a:t>
            </a:r>
            <a:r>
              <a:rPr lang="nl-BE" sz="1200" dirty="0" err="1">
                <a:solidFill>
                  <a:srgbClr val="000000"/>
                </a:solidFill>
                <a:highlight>
                  <a:srgbClr val="FFFFFF"/>
                </a:highlight>
              </a:rPr>
              <a:t>linear_model</a:t>
            </a:r>
            <a:r>
              <a:rPr lang="nl-BE" sz="1200" dirty="0">
                <a:solidFill>
                  <a:srgbClr val="000000"/>
                </a:solidFill>
                <a:highlight>
                  <a:srgbClr val="FFFFFF"/>
                </a:highlight>
              </a:rPr>
              <a:t> </a:t>
            </a:r>
            <a:r>
              <a:rPr lang="nl-BE" sz="1200" b="1" dirty="0">
                <a:solidFill>
                  <a:srgbClr val="0000FF"/>
                </a:solidFill>
                <a:highlight>
                  <a:srgbClr val="FFFFFF"/>
                </a:highlight>
              </a:rPr>
              <a:t>import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dirty="0">
                <a:solidFill>
                  <a:srgbClr val="000000"/>
                </a:solidFill>
                <a:highlight>
                  <a:srgbClr val="FFFFFF"/>
                </a:highlight>
              </a:rPr>
              <a:t> </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err="1">
                <a:solidFill>
                  <a:srgbClr val="000000"/>
                </a:solidFill>
                <a:highlight>
                  <a:srgbClr val="FFFFFF"/>
                </a:highlight>
              </a:rPr>
              <a:t>LinearRegression</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008000"/>
                </a:solidFill>
                <a:highlight>
                  <a:srgbClr val="FFFFFF"/>
                </a:highlight>
              </a:rPr>
              <a:t># </a:t>
            </a:r>
            <a:r>
              <a:rPr lang="nl-BE" sz="1200" dirty="0" err="1">
                <a:solidFill>
                  <a:srgbClr val="008000"/>
                </a:solidFill>
                <a:highlight>
                  <a:srgbClr val="FFFFFF"/>
                </a:highlight>
              </a:rPr>
              <a:t>instantiate</a:t>
            </a:r>
            <a:r>
              <a:rPr lang="nl-BE" sz="1200" dirty="0">
                <a:solidFill>
                  <a:srgbClr val="008000"/>
                </a:solidFill>
                <a:highlight>
                  <a:srgbClr val="FFFFFF"/>
                </a:highlight>
              </a:rPr>
              <a:t> it.</a:t>
            </a:r>
            <a:endParaRPr lang="nl-BE" sz="1200" dirty="0">
              <a:solidFill>
                <a:srgbClr val="000000"/>
              </a:solidFill>
              <a:highlight>
                <a:srgbClr val="FFFFFF"/>
              </a:highlight>
            </a:endParaRPr>
          </a:p>
          <a:p>
            <a:r>
              <a:rPr lang="nl-BE" sz="1200" dirty="0" err="1">
                <a:solidFill>
                  <a:srgbClr val="000000"/>
                </a:solidFill>
                <a:highlight>
                  <a:srgbClr val="FFFFFF"/>
                </a:highlight>
              </a:rPr>
              <a:t>lin_reg</a:t>
            </a:r>
            <a:r>
              <a:rPr lang="nl-BE" sz="1200" b="1" dirty="0" err="1">
                <a:solidFill>
                  <a:srgbClr val="000080"/>
                </a:solidFill>
                <a:highlight>
                  <a:srgbClr val="FFFFFF"/>
                </a:highlight>
              </a:rPr>
              <a:t>.</a:t>
            </a:r>
            <a:r>
              <a:rPr lang="nl-BE" sz="1200" dirty="0" err="1">
                <a:solidFill>
                  <a:srgbClr val="000000"/>
                </a:solidFill>
                <a:highlight>
                  <a:srgbClr val="FFFFFF"/>
                </a:highlight>
              </a:rPr>
              <a:t>fit</a:t>
            </a:r>
            <a:r>
              <a:rPr lang="nl-BE" sz="1200" b="1" dirty="0">
                <a:solidFill>
                  <a:srgbClr val="000080"/>
                </a:solidFill>
                <a:highlight>
                  <a:srgbClr val="FFFFFF"/>
                </a:highlight>
              </a:rPr>
              <a:t>(</a:t>
            </a:r>
            <a:r>
              <a:rPr lang="nl-BE" sz="1200" dirty="0">
                <a:solidFill>
                  <a:srgbClr val="000000"/>
                </a:solidFill>
                <a:highlight>
                  <a:srgbClr val="FFFFFF"/>
                </a:highlight>
              </a:rPr>
              <a:t>x</a:t>
            </a:r>
            <a:r>
              <a:rPr lang="nl-BE" sz="1200" b="1" dirty="0">
                <a:solidFill>
                  <a:srgbClr val="000080"/>
                </a:solidFill>
                <a:highlight>
                  <a:srgbClr val="FFFFFF"/>
                </a:highlight>
              </a:rPr>
              <a:t>,</a:t>
            </a:r>
            <a:r>
              <a:rPr lang="nl-BE" sz="1200" dirty="0">
                <a:solidFill>
                  <a:srgbClr val="000000"/>
                </a:solidFill>
                <a:highlight>
                  <a:srgbClr val="FFFFFF"/>
                </a:highlight>
              </a:rPr>
              <a:t> y</a:t>
            </a:r>
            <a:r>
              <a:rPr lang="nl-BE" sz="1200" b="1" dirty="0">
                <a:solidFill>
                  <a:srgbClr val="000080"/>
                </a:solidFill>
                <a:highlight>
                  <a:srgbClr val="FFFFFF"/>
                </a:highlight>
              </a:rPr>
              <a:t>)</a:t>
            </a:r>
            <a:endParaRPr lang="nl-BE" sz="1200" dirty="0">
              <a:solidFill>
                <a:srgbClr val="000000"/>
              </a:solidFill>
              <a:highlight>
                <a:srgbClr val="FFFFFF"/>
              </a:highlight>
            </a:endParaRPr>
          </a:p>
          <a:p>
            <a:endParaRPr lang="nl-BE"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'a0: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intercept</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Value that crosses the y-axis when all features are equal to 0.</a:t>
            </a:r>
            <a:endParaRPr lang="en-US" sz="1200" dirty="0">
              <a:solidFill>
                <a:srgbClr val="000000"/>
              </a:solidFill>
              <a:highlight>
                <a:srgbClr val="FFFFFF"/>
              </a:highlight>
            </a:endParaRPr>
          </a:p>
          <a:p>
            <a:r>
              <a:rPr lang="en-US" sz="1200" b="1" dirty="0">
                <a:solidFill>
                  <a:srgbClr val="880088"/>
                </a:solidFill>
                <a:highlight>
                  <a:srgbClr val="FFFFFF"/>
                </a:highlight>
              </a:rPr>
              <a:t>print</a:t>
            </a:r>
            <a:r>
              <a:rPr lang="en-US" sz="1200" b="1" dirty="0">
                <a:solidFill>
                  <a:srgbClr val="000080"/>
                </a:solidFill>
                <a:highlight>
                  <a:srgbClr val="FFFFFF"/>
                </a:highlight>
              </a:rPr>
              <a:t>(</a:t>
            </a:r>
            <a:r>
              <a:rPr lang="en-US" sz="1200" dirty="0">
                <a:solidFill>
                  <a:srgbClr val="808080"/>
                </a:solidFill>
                <a:highlight>
                  <a:srgbClr val="FFFFFF"/>
                </a:highlight>
              </a:rPr>
              <a:t>'a1: </a:t>
            </a:r>
            <a:r>
              <a:rPr lang="nl-BE" sz="1200" dirty="0">
                <a:solidFill>
                  <a:srgbClr val="808080"/>
                </a:solidFill>
                <a:highlight>
                  <a:srgbClr val="FFFFFF"/>
                </a:highlight>
              </a:rPr>
              <a:t>%1.4f </a:t>
            </a:r>
            <a:r>
              <a:rPr lang="en-US" sz="1200" dirty="0">
                <a:solidFill>
                  <a:srgbClr val="808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 (</a:t>
            </a:r>
            <a:r>
              <a:rPr lang="en-US" sz="1200" dirty="0" err="1">
                <a:solidFill>
                  <a:srgbClr val="000000"/>
                </a:solidFill>
                <a:highlight>
                  <a:srgbClr val="FFFFFF"/>
                </a:highlight>
              </a:rPr>
              <a:t>lin_reg</a:t>
            </a:r>
            <a:r>
              <a:rPr lang="en-US" sz="1200" b="1" dirty="0" err="1">
                <a:solidFill>
                  <a:srgbClr val="000080"/>
                </a:solidFill>
                <a:highlight>
                  <a:srgbClr val="FFFFFF"/>
                </a:highlight>
              </a:rPr>
              <a:t>.</a:t>
            </a:r>
            <a:r>
              <a:rPr lang="en-US" sz="1200" dirty="0" err="1">
                <a:solidFill>
                  <a:srgbClr val="000000"/>
                </a:solidFill>
                <a:highlight>
                  <a:srgbClr val="FFFFFF"/>
                </a:highlight>
              </a:rPr>
              <a:t>coef</a:t>
            </a:r>
            <a:r>
              <a:rPr lang="en-US" sz="1200" dirty="0">
                <a:solidFill>
                  <a:srgbClr val="000000"/>
                </a:solidFill>
                <a:highlight>
                  <a:srgbClr val="FFFFFF"/>
                </a:highlight>
              </a:rPr>
              <a:t>_</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FF0000"/>
                </a:solidFill>
                <a:highlight>
                  <a:srgbClr val="FFFFFF"/>
                </a:highlight>
              </a:rPr>
              <a:t>0</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8000"/>
                </a:solidFill>
                <a:highlight>
                  <a:srgbClr val="FFFFFF"/>
                </a:highlight>
              </a:rPr>
              <a:t># parameters associated with the features.</a:t>
            </a:r>
          </a:p>
          <a:p>
            <a:endParaRPr lang="nl-BE" sz="1200" dirty="0">
              <a:solidFill>
                <a:srgbClr val="000000"/>
              </a:solidFill>
              <a:highlight>
                <a:srgbClr val="FFFFFF"/>
              </a:highlight>
            </a:endParaRPr>
          </a:p>
          <a:p>
            <a:r>
              <a:rPr lang="nl-BE" sz="1200" dirty="0">
                <a:solidFill>
                  <a:srgbClr val="000000"/>
                </a:solidFill>
                <a:highlight>
                  <a:srgbClr val="FFFFFF"/>
                </a:highlight>
              </a:rPr>
              <a:t>a0</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3.8370</a:t>
            </a:r>
            <a:endParaRPr lang="nl-BE" sz="1200" dirty="0">
              <a:solidFill>
                <a:srgbClr val="000000"/>
              </a:solidFill>
              <a:highlight>
                <a:srgbClr val="FFFFFF"/>
              </a:highlight>
            </a:endParaRPr>
          </a:p>
          <a:p>
            <a:r>
              <a:rPr lang="nl-BE" sz="1200" dirty="0">
                <a:solidFill>
                  <a:srgbClr val="000000"/>
                </a:solidFill>
                <a:highlight>
                  <a:srgbClr val="FFFFFF"/>
                </a:highlight>
              </a:rPr>
              <a:t>a1</a:t>
            </a:r>
            <a:r>
              <a:rPr lang="nl-BE" sz="1200" b="1" dirty="0">
                <a:solidFill>
                  <a:srgbClr val="000080"/>
                </a:solidFill>
                <a:highlight>
                  <a:srgbClr val="FFFFFF"/>
                </a:highlight>
              </a:rPr>
              <a:t>:</a:t>
            </a:r>
            <a:r>
              <a:rPr lang="nl-BE" sz="1200" dirty="0">
                <a:solidFill>
                  <a:srgbClr val="000000"/>
                </a:solidFill>
                <a:highlight>
                  <a:srgbClr val="FFFFFF"/>
                </a:highlight>
              </a:rPr>
              <a:t> </a:t>
            </a:r>
            <a:r>
              <a:rPr lang="nl-BE" sz="1200" dirty="0">
                <a:solidFill>
                  <a:srgbClr val="FF0000"/>
                </a:solidFill>
                <a:highlight>
                  <a:srgbClr val="FFFFFF"/>
                </a:highlight>
              </a:rPr>
              <a:t>3.0704</a:t>
            </a:r>
            <a:endParaRPr lang="nl-BE" sz="1200" dirty="0">
              <a:solidFill>
                <a:srgbClr val="000000"/>
              </a:solidFill>
              <a:highlight>
                <a:srgbClr val="FFFFFF"/>
              </a:highlight>
            </a:endParaRPr>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133" y="4130875"/>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5792869"/>
            <a:ext cx="10949848" cy="923330"/>
          </a:xfrm>
          <a:prstGeom prst="rect">
            <a:avLst/>
          </a:prstGeom>
        </p:spPr>
        <p:txBody>
          <a:bodyPr wrap="square">
            <a:spAutoFit/>
          </a:bodyPr>
          <a:lstStyle/>
          <a:p>
            <a:pPr marL="285750" indent="-285750">
              <a:buFont typeface="Arial" panose="020B0604020202020204" pitchFamily="34" charset="0"/>
              <a:buChar char="•"/>
            </a:pPr>
            <a:r>
              <a:rPr lang="en-US" dirty="0" err="1"/>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endParaRPr lang="nl-BE" dirty="0"/>
          </a:p>
        </p:txBody>
      </p:sp>
    </p:spTree>
    <p:extLst>
      <p:ext uri="{BB962C8B-B14F-4D97-AF65-F5344CB8AC3E}">
        <p14:creationId xmlns:p14="http://schemas.microsoft.com/office/powerpoint/2010/main" val="2517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a:t>features</a:t>
                </a:r>
                <a:r>
                  <a:rPr lang="pt-BR" dirty="0"/>
                  <a:t> 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a:t>features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71200" cy="3724275"/>
              </a:xfrm>
            </p:spPr>
            <p:txBody>
              <a:bodyPr>
                <a:normAutofit/>
              </a:bodyPr>
              <a:lstStyle/>
              <a:p>
                <a:r>
                  <a:rPr lang="pt-BR" dirty="0"/>
                  <a:t>Algoritmo de otimização genérico 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função de erro.</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71200" cy="3724275"/>
              </a:xfrm>
              <a:blipFill>
                <a:blip r:embed="rId3"/>
                <a:stretch>
                  <a:fillRect l="-1010" t="-2619" b="-3273"/>
                </a:stretch>
              </a:blipFill>
            </p:spPr>
            <p:txBody>
              <a:bodyPr/>
              <a:lstStyle/>
              <a:p>
                <a:r>
                  <a:rPr lang="nl-BE">
                    <a:noFill/>
                  </a:rPr>
                  <a:t> </a:t>
                </a:r>
              </a:p>
            </p:txBody>
          </p:sp>
        </mc:Fallback>
      </mc:AlternateContent>
      <p:pic>
        <p:nvPicPr>
          <p:cNvPr id="5" name="Picture 4"/>
          <p:cNvPicPr>
            <a:picLocks noChangeAspect="1"/>
          </p:cNvPicPr>
          <p:nvPr/>
        </p:nvPicPr>
        <p:blipFill>
          <a:blip r:embed="rId4"/>
          <a:stretch>
            <a:fillRect/>
          </a:stretch>
        </p:blipFill>
        <p:spPr>
          <a:xfrm>
            <a:off x="8433032" y="4726237"/>
            <a:ext cx="3758968" cy="2131764"/>
          </a:xfrm>
          <a:prstGeom prst="rect">
            <a:avLst/>
          </a:prstGeom>
        </p:spPr>
      </p:pic>
      <p:sp>
        <p:nvSpPr>
          <p:cNvPr id="7" name="Content Placeholder 2"/>
          <p:cNvSpPr txBox="1">
            <a:spLocks/>
          </p:cNvSpPr>
          <p:nvPr/>
        </p:nvSpPr>
        <p:spPr>
          <a:xfrm>
            <a:off x="838200" y="5549900"/>
            <a:ext cx="8052412" cy="1308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Não é necessário se preocupar com matrizes mal condicionadas (determinante próximo de 0, i.e., quase singulares).</a:t>
            </a:r>
          </a:p>
          <a:p>
            <a:endParaRPr lang="pt-BR" dirty="0"/>
          </a:p>
        </p:txBody>
      </p:sp>
    </p:spTree>
    <p:extLst>
      <p:ext uri="{BB962C8B-B14F-4D97-AF65-F5344CB8AC3E}">
        <p14:creationId xmlns:p14="http://schemas.microsoft.com/office/powerpoint/2010/main" val="105939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1808"/>
                <a:ext cx="11146536" cy="3137826"/>
              </a:xfrm>
            </p:spPr>
            <p:txBody>
              <a:bodyPr>
                <a:normAutofit fontScale="62500" lnSpcReduction="20000"/>
              </a:bodyPr>
              <a:lstStyle/>
              <a:p>
                <a:r>
                  <a:rPr lang="pt-BR" dirty="0" smtClean="0"/>
                  <a:t>O </a:t>
                </a:r>
                <a:r>
                  <a:rPr lang="pt-BR" b="1" i="1" dirty="0" smtClean="0"/>
                  <a:t>vetor</a:t>
                </a:r>
                <a:r>
                  <a:rPr lang="pt-BR" dirty="0" smtClean="0"/>
                  <a:t> </a:t>
                </a:r>
                <a:r>
                  <a:rPr lang="pt-BR" b="1" i="1" dirty="0" smtClean="0"/>
                  <a:t>gradiente</a:t>
                </a:r>
                <a:r>
                  <a:rPr lang="pt-BR" dirty="0" smtClean="0"/>
                  <a:t> </a:t>
                </a:r>
                <a:r>
                  <a:rPr lang="pt-BR" dirty="0"/>
                  <a:t>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smtClean="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smtClean="0"/>
                  <a:t>, é </a:t>
                </a:r>
                <a:r>
                  <a:rPr lang="pt-BR" dirty="0"/>
                  <a:t>definido por </a:t>
                </a:r>
                <a:endParaRPr lang="pt-BR" i="1" dirty="0" smtClean="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endParaRPr lang="pt-BR" dirty="0" smtClean="0"/>
              </a:p>
              <a:p>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smtClean="0"/>
                  <a:t> é o vetor </a:t>
                </a:r>
                <a:r>
                  <a:rPr lang="pt-BR" dirty="0"/>
                  <a:t>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 </a:t>
                </a:r>
                <a:endParaRPr lang="pt-BR" dirty="0"/>
              </a:p>
              <a:p>
                <a:r>
                  <a:rPr lang="pt-BR" dirty="0"/>
                  <a:t>O valor do gradiente em um ponto é um vetor tangente ao ponto.</a:t>
                </a:r>
              </a:p>
              <a:p>
                <a:pPr lvl="1"/>
                <a:r>
                  <a:rPr lang="pt-BR" dirty="0"/>
                  <a:t>Valor +: máximo à frente. Valor -: máximo atrás. Valor 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com objetivo de </a:t>
                </a:r>
                <a:r>
                  <a:rPr lang="pt-BR" b="1" i="1" dirty="0"/>
                  <a:t>maximização</a:t>
                </a:r>
                <a:r>
                  <a:rPr lang="pt-BR" dirty="0"/>
                  <a:t>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smtClean="0"/>
                  <a:t> é </a:t>
                </a:r>
                <a:r>
                  <a:rPr lang="pt-BR" dirty="0"/>
                  <a:t>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1808"/>
                <a:ext cx="11146536" cy="3137826"/>
              </a:xfrm>
              <a:blipFill>
                <a:blip r:embed="rId3"/>
                <a:stretch>
                  <a:fillRect l="-383" t="-3107" b="-971"/>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3854231" y="4486238"/>
            <a:ext cx="4483538" cy="2371762"/>
          </a:xfrm>
          <a:prstGeom prst="rect">
            <a:avLst/>
          </a:prstGeom>
        </p:spPr>
      </p:pic>
      <p:sp>
        <p:nvSpPr>
          <p:cNvPr id="29" name="Rectangle 28"/>
          <p:cNvSpPr/>
          <p:nvPr/>
        </p:nvSpPr>
        <p:spPr>
          <a:xfrm>
            <a:off x="6592743" y="4486238"/>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a:bodyPr>
              <a:lstStyle/>
              <a:p>
                <a:r>
                  <a:rPr lang="pt-BR" dirty="0" smtClean="0"/>
                  <a:t>Mas e se formos na direção contrária à 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a:t>Iremos 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a:blip r:embed="rId3"/>
                <a:stretch>
                  <a:fillRect l="-1004" t="-3695" b="-2540"/>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258" cy="1325563"/>
          </a:xfrm>
        </p:spPr>
        <p:txBody>
          <a:bodyPr/>
          <a:lstStyle/>
          <a:p>
            <a:r>
              <a:rPr lang="pt-BR" dirty="0"/>
              <a:t>O Algoritmo do Gradiente do </a:t>
            </a:r>
            <a:r>
              <a:rPr lang="pt-BR" dirty="0" smtClean="0"/>
              <a:t>Descendente (GD)</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415534"/>
                <a:ext cx="10946259" cy="1785477"/>
              </a:xfrm>
            </p:spPr>
            <p:txBody>
              <a:bodyPr>
                <a:noAutofit/>
              </a:bodyPr>
              <a:lstStyle/>
              <a:p>
                <a:pPr marL="0" indent="0" algn="just">
                  <a:buNone/>
                </a:pPr>
                <a:r>
                  <a:rPr lang="pt-BR" sz="2000" dirty="0"/>
                  <a:t>onde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é a </a:t>
                </a:r>
                <a:r>
                  <a:rPr lang="pt-BR" sz="2000" b="1" i="1" dirty="0"/>
                  <a:t>taxa/passo de aprendizagem </a:t>
                </a:r>
                <a:r>
                  <a:rPr lang="pt-BR" sz="2000" dirty="0" smtClean="0"/>
                  <a:t>e </a:t>
                </a:r>
                <a14:m>
                  <m:oMath xmlns:m="http://schemas.openxmlformats.org/officeDocument/2006/math">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den>
                    </m:f>
                  </m:oMath>
                </a14:m>
                <a:r>
                  <a:rPr lang="pt-BR" sz="2000" dirty="0" smtClean="0"/>
                  <a:t> é o gradiente da função de erro em relação ao parâmetro </a:t>
                </a:r>
                <a14:m>
                  <m:oMath xmlns:m="http://schemas.openxmlformats.org/officeDocument/2006/math">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oMath>
                </a14:m>
                <a:r>
                  <a:rPr lang="pt-BR" sz="2000" dirty="0" smtClean="0"/>
                  <a:t>. </a:t>
                </a:r>
                <a14:m>
                  <m:oMath xmlns:m="http://schemas.openxmlformats.org/officeDocument/2006/math">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sSup>
                      <m:sSupPr>
                        <m:ctrlPr>
                          <a:rPr lang="pt-BR" sz="2000" i="1">
                            <a:latin typeface="Cambria Math" panose="02040503050406030204" pitchFamily="18" charset="0"/>
                            <a:ea typeface="Cambria Math" panose="02040503050406030204" pitchFamily="18" charset="0"/>
                          </a:rPr>
                        </m:ctrlPr>
                      </m:sSupPr>
                      <m:e>
                        <m:d>
                          <m:dPr>
                            <m:begChr m:val="["/>
                            <m:endChr m:val="]"/>
                            <m:ctrlPr>
                              <a:rPr lang="pt-BR" sz="2000" i="1">
                                <a:latin typeface="Cambria Math" panose="02040503050406030204" pitchFamily="18" charset="0"/>
                                <a:ea typeface="Cambria Math" panose="02040503050406030204" pitchFamily="18" charset="0"/>
                              </a:rPr>
                            </m:ctrlPr>
                          </m:dPr>
                          <m:e>
                            <m:m>
                              <m:mPr>
                                <m:mcs>
                                  <m:mc>
                                    <m:mcPr>
                                      <m:count m:val="3"/>
                                      <m:mcJc m:val="center"/>
                                    </m:mcPr>
                                  </m:mc>
                                </m:mcs>
                                <m:ctrlPr>
                                  <a:rPr lang="pt-BR" sz="2000" i="1">
                                    <a:latin typeface="Cambria Math" panose="02040503050406030204" pitchFamily="18" charset="0"/>
                                    <a:ea typeface="Cambria Math" panose="02040503050406030204" pitchFamily="18" charset="0"/>
                                  </a:rPr>
                                </m:ctrlPr>
                              </m:mPr>
                              <m:mr>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0</m:t>
                                          </m:r>
                                        </m:sub>
                                      </m:sSub>
                                    </m:den>
                                  </m:f>
                                </m:e>
                                <m:e>
                                  <m:r>
                                    <a:rPr lang="pt-BR" sz="2000" i="1">
                                      <a:latin typeface="Cambria Math" panose="02040503050406030204" pitchFamily="18" charset="0"/>
                                      <a:ea typeface="Cambria Math" panose="02040503050406030204" pitchFamily="18" charset="0"/>
                                    </a:rPr>
                                    <m:t>…</m:t>
                                  </m:r>
                                </m:e>
                                <m:e>
                                  <m:f>
                                    <m:fPr>
                                      <m:ctrlPr>
                                        <a:rPr lang="pt-BR" sz="2000" i="1">
                                          <a:latin typeface="Cambria Math" panose="02040503050406030204" pitchFamily="18" charset="0"/>
                                          <a:ea typeface="Cambria Math" panose="02040503050406030204" pitchFamily="18" charset="0"/>
                                        </a:rPr>
                                      </m:ctrlPr>
                                    </m:fPr>
                                    <m:num>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𝐾</m:t>
                                          </m:r>
                                        </m:sub>
                                      </m:sSub>
                                    </m:den>
                                  </m:f>
                                </m:e>
                              </m:mr>
                            </m:m>
                          </m:e>
                        </m:d>
                      </m:e>
                      <m:sup>
                        <m:r>
                          <a:rPr lang="pt-BR" sz="2000" i="1">
                            <a:latin typeface="Cambria Math" panose="02040503050406030204" pitchFamily="18" charset="0"/>
                            <a:ea typeface="Cambria Math" panose="02040503050406030204" pitchFamily="18" charset="0"/>
                          </a:rPr>
                          <m:t>𝑇</m:t>
                        </m:r>
                      </m:sup>
                    </m:sSup>
                  </m:oMath>
                </a14:m>
                <a:r>
                  <a:rPr lang="pt-BR" sz="2000" dirty="0"/>
                  <a:t>é o </a:t>
                </a:r>
                <a:r>
                  <a:rPr lang="pt-BR" sz="2000" b="1" i="1" dirty="0"/>
                  <a:t>vetor do </a:t>
                </a:r>
                <a:r>
                  <a:rPr lang="pt-BR" sz="2000" b="1" i="1" dirty="0" smtClean="0"/>
                  <a:t>gradiente</a:t>
                </a:r>
                <a:r>
                  <a:rPr lang="pt-BR" sz="2000" dirty="0" smtClean="0"/>
                  <a:t>.</a:t>
                </a:r>
                <a:endParaRPr lang="pt-BR" sz="2000" b="1" i="1" dirty="0"/>
              </a:p>
              <a:p>
                <a:pPr algn="just">
                  <a:buFont typeface="Wingdings" panose="05000000000000000000" pitchFamily="2" charset="2"/>
                  <a:buChar char="Ø"/>
                </a:pPr>
                <a:r>
                  <a:rPr lang="pt-BR" sz="2000" dirty="0"/>
                  <a:t>O </a:t>
                </a:r>
                <a:r>
                  <a:rPr lang="pt-BR" sz="2000" b="1" i="1" dirty="0"/>
                  <a:t>passo de aprendizagem</a:t>
                </a:r>
                <a:r>
                  <a:rPr lang="pt-BR" sz="2000" dirty="0"/>
                  <a:t>,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pode ser constante ou pode decair com o tempo à medida que o processo de aprendizado prossegue.</a:t>
                </a:r>
              </a:p>
              <a:p>
                <a:pPr marL="0" indent="0" algn="just">
                  <a:buNone/>
                </a:pPr>
                <a:r>
                  <a:rPr lang="pt-BR" sz="2000" b="1" dirty="0"/>
                  <a:t>OBS</a:t>
                </a:r>
                <a:r>
                  <a:rPr lang="pt-BR" sz="2000" dirty="0"/>
                  <a:t>.: Os parâmetros, </a:t>
                </a:r>
                <a14:m>
                  <m:oMath xmlns:m="http://schemas.openxmlformats.org/officeDocument/2006/math">
                    <m:r>
                      <a:rPr lang="pt-BR" sz="2000" b="1" i="1">
                        <a:latin typeface="Cambria Math" panose="02040503050406030204" pitchFamily="18" charset="0"/>
                      </a:rPr>
                      <m:t>𝒂</m:t>
                    </m:r>
                  </m:oMath>
                </a14:m>
                <a:r>
                  <a:rPr lang="pt-BR" sz="2000" dirty="0"/>
                  <a:t>, </a:t>
                </a:r>
                <a:r>
                  <a:rPr lang="pt-BR" sz="2000" b="1" dirty="0">
                    <a:solidFill>
                      <a:srgbClr val="FF0000"/>
                    </a:solidFill>
                  </a:rPr>
                  <a:t>devem ser atualizados simultaneamente</a:t>
                </a:r>
                <a:r>
                  <a:rPr lang="pt-BR" sz="2000" dirty="0"/>
                  <a:t>, caso contrário o algoritmo apresentará comportamento desconhecido.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415534"/>
                <a:ext cx="10946259" cy="1785477"/>
              </a:xfrm>
              <a:blipFill>
                <a:blip r:embed="rId3"/>
                <a:stretch>
                  <a:fillRect l="-613" r="-613" b="-389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20392" y="2539239"/>
                <a:ext cx="6342580" cy="1407501"/>
              </a:xfrm>
              <a:prstGeom prst="rect">
                <a:avLst/>
              </a:prstGeom>
              <a:ln>
                <a:solidFill>
                  <a:schemeClr val="tx1"/>
                </a:solidFill>
              </a:ln>
            </p:spPr>
            <p:txBody>
              <a:bodyPr wrap="square">
                <a:spAutoFit/>
              </a:bodyPr>
              <a:lstStyle/>
              <a:p>
                <a14:m>
                  <m:oMath xmlns:m="http://schemas.openxmlformats.org/officeDocument/2006/math">
                    <m:r>
                      <a:rPr lang="pt-BR" b="1" i="1" smtClean="0">
                        <a:latin typeface="Cambria Math" panose="02040503050406030204" pitchFamily="18" charset="0"/>
                      </a:rPr>
                      <m:t>𝒂</m:t>
                    </m:r>
                    <m:r>
                      <a:rPr lang="pt-BR" b="1" i="1" smtClean="0">
                        <a:latin typeface="Cambria Math" panose="02040503050406030204" pitchFamily="18" charset="0"/>
                      </a:rPr>
                      <m:t> </m:t>
                    </m:r>
                  </m:oMath>
                </a14:m>
                <a:r>
                  <a:rPr lang="en-US" b="1" dirty="0"/>
                  <a:t> </a:t>
                </a:r>
                <a14:m>
                  <m:oMath xmlns:m="http://schemas.openxmlformats.org/officeDocument/2006/math">
                    <m:r>
                      <a:rPr lang="en-US" b="1"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inicializa</m:t>
                    </m:r>
                    <m:r>
                      <a:rPr lang="en-US" dirty="0">
                        <a:latin typeface="Cambria Math" panose="02040503050406030204" pitchFamily="18" charset="0"/>
                        <a:ea typeface="Cambria Math" panose="02040503050406030204" pitchFamily="18" charset="0"/>
                      </a:rPr>
                      <m:t> </m:t>
                    </m:r>
                    <m:r>
                      <m:rPr>
                        <m:sty m:val="p"/>
                      </m:rPr>
                      <a:rPr lang="en-US" dirty="0">
                        <a:latin typeface="Cambria Math" panose="02040503050406030204" pitchFamily="18" charset="0"/>
                        <a:ea typeface="Cambria Math" panose="02040503050406030204" pitchFamily="18" charset="0"/>
                      </a:rPr>
                      <m:t>em</m:t>
                    </m:r>
                    <m:r>
                      <a:rPr lang="en-US"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um</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ponto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qualquer</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espa</m:t>
                    </m:r>
                    <m:r>
                      <a:rPr lang="pt-BR" dirty="0">
                        <a:latin typeface="Cambria Math" panose="02040503050406030204" pitchFamily="18" charset="0"/>
                        <a:ea typeface="Cambria Math" panose="02040503050406030204" pitchFamily="18" charset="0"/>
                      </a:rPr>
                      <m:t>ç</m:t>
                    </m:r>
                    <m:r>
                      <m:rPr>
                        <m:sty m:val="p"/>
                      </m:rPr>
                      <a:rPr lang="pt-BR" dirty="0">
                        <a:latin typeface="Cambria Math" panose="02040503050406030204" pitchFamily="18" charset="0"/>
                        <a:ea typeface="Cambria Math" panose="02040503050406030204" pitchFamily="18" charset="0"/>
                      </a:rPr>
                      <m:t>o</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de</m:t>
                    </m:r>
                    <m:r>
                      <a:rPr lang="pt-BR" dirty="0">
                        <a:latin typeface="Cambria Math" panose="02040503050406030204" pitchFamily="18" charset="0"/>
                        <a:ea typeface="Cambria Math" panose="02040503050406030204" pitchFamily="18" charset="0"/>
                      </a:rPr>
                      <m:t> </m:t>
                    </m:r>
                    <m:r>
                      <m:rPr>
                        <m:sty m:val="p"/>
                      </m:rPr>
                      <a:rPr lang="pt-BR" dirty="0">
                        <a:latin typeface="Cambria Math" panose="02040503050406030204" pitchFamily="18" charset="0"/>
                        <a:ea typeface="Cambria Math" panose="02040503050406030204" pitchFamily="18" charset="0"/>
                      </a:rPr>
                      <m:t>par</m:t>
                    </m:r>
                    <m:r>
                      <a:rPr lang="pt-BR" dirty="0">
                        <a:latin typeface="Cambria Math" panose="02040503050406030204" pitchFamily="18" charset="0"/>
                        <a:ea typeface="Cambria Math" panose="02040503050406030204" pitchFamily="18" charset="0"/>
                      </a:rPr>
                      <m:t>â</m:t>
                    </m:r>
                    <m:r>
                      <m:rPr>
                        <m:sty m:val="p"/>
                      </m:rPr>
                      <a:rPr lang="pt-BR" dirty="0">
                        <a:latin typeface="Cambria Math" panose="02040503050406030204" pitchFamily="18" charset="0"/>
                        <a:ea typeface="Cambria Math" panose="02040503050406030204" pitchFamily="18" charset="0"/>
                      </a:rPr>
                      <m:t>metros</m:t>
                    </m:r>
                  </m:oMath>
                </a14:m>
                <a:endParaRPr lang="pt-BR"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b="1">
                          <a:latin typeface="Cambria Math" panose="02040503050406030204" pitchFamily="18" charset="0"/>
                        </a:rPr>
                        <m:t>𝐥𝐨𝐨𝐩</m:t>
                      </m:r>
                      <m:r>
                        <a:rPr lang="pt-BR">
                          <a:latin typeface="Cambria Math" panose="02040503050406030204" pitchFamily="18" charset="0"/>
                        </a:rPr>
                        <m:t> </m:t>
                      </m:r>
                      <m:r>
                        <m:rPr>
                          <m:sty m:val="p"/>
                        </m:rPr>
                        <a:rPr lang="pt-BR">
                          <a:latin typeface="Cambria Math" panose="02040503050406030204" pitchFamily="18" charset="0"/>
                        </a:rPr>
                        <m:t>at</m:t>
                      </m:r>
                      <m:r>
                        <a:rPr lang="pt-BR">
                          <a:latin typeface="Cambria Math" panose="02040503050406030204" pitchFamily="18" charset="0"/>
                        </a:rPr>
                        <m:t>é </m:t>
                      </m:r>
                      <m:r>
                        <m:rPr>
                          <m:sty m:val="p"/>
                        </m:rPr>
                        <a:rPr lang="pt-BR">
                          <a:latin typeface="Cambria Math" panose="02040503050406030204" pitchFamily="18" charset="0"/>
                        </a:rPr>
                        <m:t>convergir</m:t>
                      </m:r>
                      <m:r>
                        <a:rPr lang="pt-BR" b="0" i="0" smtClean="0">
                          <a:latin typeface="Cambria Math" panose="02040503050406030204" pitchFamily="18" charset="0"/>
                        </a:rPr>
                        <m:t> </m:t>
                      </m:r>
                      <m:r>
                        <a:rPr lang="pt-BR" b="1" i="0" smtClean="0">
                          <a:latin typeface="Cambria Math" panose="02040503050406030204" pitchFamily="18" charset="0"/>
                        </a:rPr>
                        <m:t>𝐨𝐮</m:t>
                      </m:r>
                      <m:r>
                        <a:rPr lang="pt-BR" b="0" i="0" smtClean="0">
                          <a:latin typeface="Cambria Math" panose="02040503050406030204" pitchFamily="18" charset="0"/>
                        </a:rPr>
                        <m:t> </m:t>
                      </m:r>
                      <m:r>
                        <m:rPr>
                          <m:sty m:val="p"/>
                        </m:rPr>
                        <a:rPr lang="pt-BR" b="0" i="0" smtClean="0">
                          <a:latin typeface="Cambria Math" panose="02040503050406030204" pitchFamily="18" charset="0"/>
                        </a:rPr>
                        <m:t>atingir</m:t>
                      </m:r>
                      <m:r>
                        <a:rPr lang="pt-BR" b="0" i="0" smtClean="0">
                          <a:latin typeface="Cambria Math" panose="02040503050406030204" pitchFamily="18" charset="0"/>
                        </a:rPr>
                        <m:t> </m:t>
                      </m:r>
                      <m:r>
                        <m:rPr>
                          <m:sty m:val="p"/>
                        </m:rPr>
                        <a:rPr lang="pt-BR" b="0" i="0" smtClean="0">
                          <a:latin typeface="Cambria Math" panose="02040503050406030204" pitchFamily="18" charset="0"/>
                        </a:rPr>
                        <m:t>n</m:t>
                      </m:r>
                      <m:r>
                        <a:rPr lang="pt-BR" b="0" i="0" smtClean="0">
                          <a:latin typeface="Cambria Math" panose="02040503050406030204" pitchFamily="18" charset="0"/>
                        </a:rPr>
                        <m:t>ú</m:t>
                      </m:r>
                      <m:r>
                        <m:rPr>
                          <m:sty m:val="p"/>
                        </m:rPr>
                        <a:rPr lang="pt-BR" b="0" i="0" smtClean="0">
                          <a:latin typeface="Cambria Math" panose="02040503050406030204" pitchFamily="18" charset="0"/>
                        </a:rPr>
                        <m:t>mero</m:t>
                      </m:r>
                      <m:r>
                        <a:rPr lang="pt-BR" b="0" i="0" smtClean="0">
                          <a:latin typeface="Cambria Math" panose="02040503050406030204" pitchFamily="18" charset="0"/>
                        </a:rPr>
                        <m:t> </m:t>
                      </m:r>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r>
                        <a:rPr lang="pt-BR" b="0" i="0" smtClean="0">
                          <a:latin typeface="Cambria Math" panose="02040503050406030204" pitchFamily="18" charset="0"/>
                        </a:rPr>
                        <m:t> </m:t>
                      </m:r>
                      <m:r>
                        <m:rPr>
                          <m:sty m:val="p"/>
                        </m:rPr>
                        <a:rPr lang="pt-BR" b="0" i="0" smtClean="0">
                          <a:latin typeface="Cambria Math" panose="02040503050406030204" pitchFamily="18" charset="0"/>
                        </a:rPr>
                        <m:t>de</m:t>
                      </m:r>
                      <m:r>
                        <a:rPr lang="pt-BR" b="0" i="0" smtClean="0">
                          <a:latin typeface="Cambria Math" panose="02040503050406030204" pitchFamily="18" charset="0"/>
                        </a:rPr>
                        <m:t> é</m:t>
                      </m:r>
                      <m:r>
                        <m:rPr>
                          <m:sty m:val="p"/>
                        </m:rPr>
                        <a:rPr lang="pt-BR" b="0" i="0" smtClean="0">
                          <a:latin typeface="Cambria Math" panose="02040503050406030204" pitchFamily="18" charset="0"/>
                        </a:rPr>
                        <m:t>pocas</m:t>
                      </m:r>
                      <m:r>
                        <a:rPr lang="pt-BR">
                          <a:latin typeface="Cambria Math" panose="02040503050406030204" pitchFamily="18" charset="0"/>
                        </a:rPr>
                        <m:t> </m:t>
                      </m:r>
                      <m:r>
                        <a:rPr lang="pt-BR" b="1">
                          <a:latin typeface="Cambria Math" panose="02040503050406030204" pitchFamily="18" charset="0"/>
                        </a:rPr>
                        <m:t>𝐝𝐨</m:t>
                      </m:r>
                    </m:oMath>
                  </m:oMathPara>
                </a14:m>
                <a:endParaRPr lang="en-US" b="1" dirty="0"/>
              </a:p>
              <a:p>
                <a:r>
                  <a:rPr lang="en-US" dirty="0"/>
                  <a:t>	</a:t>
                </a:r>
                <a14:m>
                  <m:oMath xmlns:m="http://schemas.openxmlformats.org/officeDocument/2006/math">
                    <m:r>
                      <a:rPr lang="pt-BR" b="1">
                        <a:latin typeface="Cambria Math" panose="02040503050406030204" pitchFamily="18" charset="0"/>
                      </a:rPr>
                      <m:t>𝐟𝐨𝐫</m:t>
                    </m:r>
                    <m:r>
                      <a:rPr lang="pt-BR" b="1">
                        <a:latin typeface="Cambria Math" panose="02040503050406030204" pitchFamily="18" charset="0"/>
                      </a:rPr>
                      <m:t> </m:t>
                    </m:r>
                    <m:r>
                      <a:rPr lang="pt-BR" b="1">
                        <a:latin typeface="Cambria Math" panose="02040503050406030204" pitchFamily="18" charset="0"/>
                      </a:rPr>
                      <m:t>𝐞𝐚𝐜𝐡</m:t>
                    </m:r>
                    <m:r>
                      <a:rPr lang="pt-BR" b="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b="1">
                        <a:latin typeface="Cambria Math" panose="02040503050406030204" pitchFamily="18" charset="0"/>
                      </a:rPr>
                      <m:t>𝐢𝐧</m:t>
                    </m:r>
                    <m:r>
                      <a:rPr lang="pt-BR">
                        <a:latin typeface="Cambria Math" panose="02040503050406030204" pitchFamily="18" charset="0"/>
                      </a:rPr>
                      <m:t> </m:t>
                    </m:r>
                    <m:r>
                      <a:rPr lang="pt-BR" b="1" i="1">
                        <a:latin typeface="Cambria Math" panose="02040503050406030204" pitchFamily="18" charset="0"/>
                      </a:rPr>
                      <m:t>𝒂</m:t>
                    </m:r>
                    <m:r>
                      <a:rPr lang="pt-BR">
                        <a:latin typeface="Cambria Math" panose="02040503050406030204" pitchFamily="18" charset="0"/>
                      </a:rPr>
                      <m:t> </m:t>
                    </m:r>
                    <m:r>
                      <a:rPr lang="pt-BR" b="1">
                        <a:latin typeface="Cambria Math" panose="02040503050406030204" pitchFamily="18" charset="0"/>
                      </a:rPr>
                      <m:t>𝐝𝐨</m:t>
                    </m:r>
                  </m:oMath>
                </a14:m>
                <a:endParaRPr lang="en-US" b="1" dirty="0"/>
              </a:p>
              <a:p>
                <a:r>
                  <a:rPr lang="en-US" b="1"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smtClean="0">
                            <a:latin typeface="Cambria Math" panose="02040503050406030204" pitchFamily="18" charset="0"/>
                            <a:ea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den>
                    </m:f>
                  </m:oMath>
                </a14:m>
                <a:endParaRPr lang="nl-BE" dirty="0"/>
              </a:p>
            </p:txBody>
          </p:sp>
        </mc:Choice>
        <mc:Fallback xmlns="">
          <p:sp>
            <p:nvSpPr>
              <p:cNvPr id="4" name="Rectangle 3"/>
              <p:cNvSpPr>
                <a:spLocks noRot="1" noChangeAspect="1" noMove="1" noResize="1" noEditPoints="1" noAdjustHandles="1" noChangeArrowheads="1" noChangeShapeType="1" noTextEdit="1"/>
              </p:cNvSpPr>
              <p:nvPr/>
            </p:nvSpPr>
            <p:spPr>
              <a:xfrm>
                <a:off x="920392" y="2539239"/>
                <a:ext cx="6342580" cy="1407501"/>
              </a:xfrm>
              <a:prstGeom prst="rect">
                <a:avLst/>
              </a:prstGeom>
              <a:blipFill>
                <a:blip r:embed="rId4"/>
                <a:stretch>
                  <a:fillRect l="-288" r="-192"/>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838200" y="1572768"/>
                <a:ext cx="10946258" cy="8831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2000" dirty="0" smtClean="0"/>
                  <a:t>O algoritmo inicializa </a:t>
                </a:r>
                <a:r>
                  <a:rPr lang="pt-BR" sz="2000" dirty="0"/>
                  <a:t>os parâmetros, </a:t>
                </a:r>
                <a14:m>
                  <m:oMath xmlns:m="http://schemas.openxmlformats.org/officeDocument/2006/math">
                    <m:r>
                      <a:rPr lang="en-US" sz="2000" b="1" i="1" smtClean="0">
                        <a:latin typeface="Cambria Math" panose="02040503050406030204" pitchFamily="18" charset="0"/>
                      </a:rPr>
                      <m:t>𝒂</m:t>
                    </m:r>
                  </m:oMath>
                </a14:m>
                <a:r>
                  <a:rPr lang="pt-BR" sz="2000" dirty="0"/>
                  <a:t>, em um ponto aleatório do espaço de parâmetros e então, os atualiza na direção oposta ao do </a:t>
                </a:r>
                <a:r>
                  <a:rPr lang="pt-BR" sz="2000" b="1" i="1" dirty="0"/>
                  <a:t>gradiente</a:t>
                </a:r>
                <a:r>
                  <a:rPr lang="pt-BR" sz="2000" dirty="0"/>
                  <a:t> até que algum critério de convergência seja </a:t>
                </a:r>
                <a:r>
                  <a:rPr lang="pt-BR" sz="2000" dirty="0" smtClean="0"/>
                  <a:t>atingido, </a:t>
                </a:r>
                <a:r>
                  <a:rPr lang="pt-BR" sz="2000" dirty="0"/>
                  <a:t>indicando que o mínimo local ou global da função de erro foi encontrado.</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200" y="1572768"/>
                <a:ext cx="10946258" cy="883103"/>
              </a:xfrm>
              <a:prstGeom prst="rect">
                <a:avLst/>
              </a:prstGeom>
              <a:blipFill>
                <a:blip r:embed="rId5"/>
                <a:stretch>
                  <a:fillRect l="-613" t="-9655" r="-613" b="-6207"/>
                </a:stretch>
              </a:blipFill>
            </p:spPr>
            <p:txBody>
              <a:bodyPr/>
              <a:lstStyle/>
              <a:p>
                <a:r>
                  <a:rPr lang="pt-BR">
                    <a:noFill/>
                  </a:rPr>
                  <a:t> </a:t>
                </a:r>
              </a:p>
            </p:txBody>
          </p:sp>
        </mc:Fallback>
      </mc:AlternateContent>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48773" r="2790" b="2308"/>
          <a:stretch/>
        </p:blipFill>
        <p:spPr>
          <a:xfrm>
            <a:off x="8302335" y="2410521"/>
            <a:ext cx="2860965" cy="1836301"/>
          </a:xfrm>
          <a:prstGeom prst="rect">
            <a:avLst/>
          </a:prstGeom>
        </p:spPr>
      </p:pic>
    </p:spTree>
    <p:extLst>
      <p:ext uri="{BB962C8B-B14F-4D97-AF65-F5344CB8AC3E}">
        <p14:creationId xmlns:p14="http://schemas.microsoft.com/office/powerpoint/2010/main" val="216378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9693221" y="3386725"/>
            <a:ext cx="1913563" cy="369332"/>
          </a:xfrm>
          <a:prstGeom prst="rect">
            <a:avLst/>
          </a:prstGeom>
          <a:noFill/>
        </p:spPr>
        <p:txBody>
          <a:bodyPr wrap="square" rtlCol="0">
            <a:spAutoFit/>
          </a:bodyPr>
          <a:lstStyle/>
          <a:p>
            <a:r>
              <a:rPr lang="pt-BR" dirty="0">
                <a:hlinkClick r:id="rId6"/>
              </a:rPr>
              <a:t>Exemplo 1 online</a:t>
            </a:r>
            <a:endParaRPr lang="pt-BR" dirty="0"/>
          </a:p>
        </p:txBody>
      </p:sp>
    </p:spTree>
    <p:extLst>
      <p:ext uri="{BB962C8B-B14F-4D97-AF65-F5344CB8AC3E}">
        <p14:creationId xmlns:p14="http://schemas.microsoft.com/office/powerpoint/2010/main" val="237725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734291" y="2916814"/>
            <a:ext cx="2802625" cy="2618510"/>
          </a:xfrm>
          <a:prstGeom prst="rect">
            <a:avLst/>
          </a:prstGeom>
        </p:spPr>
      </p:pic>
      <p:pic>
        <p:nvPicPr>
          <p:cNvPr id="6" name="Picture 5"/>
          <p:cNvPicPr>
            <a:picLocks noChangeAspect="1"/>
          </p:cNvPicPr>
          <p:nvPr/>
        </p:nvPicPr>
        <p:blipFill>
          <a:blip r:embed="rId4"/>
          <a:stretch>
            <a:fillRect/>
          </a:stretch>
        </p:blipFill>
        <p:spPr>
          <a:xfrm>
            <a:off x="4067320" y="3304309"/>
            <a:ext cx="2427575" cy="1616587"/>
          </a:xfrm>
          <a:prstGeom prst="rect">
            <a:avLst/>
          </a:prstGeom>
        </p:spPr>
      </p:pic>
      <p:pic>
        <p:nvPicPr>
          <p:cNvPr id="7" name="Picture 6"/>
          <p:cNvPicPr>
            <a:picLocks noChangeAspect="1"/>
          </p:cNvPicPr>
          <p:nvPr/>
        </p:nvPicPr>
        <p:blipFill>
          <a:blip r:embed="rId5"/>
          <a:stretch>
            <a:fillRect/>
          </a:stretch>
        </p:blipFill>
        <p:spPr>
          <a:xfrm>
            <a:off x="6640080" y="3312904"/>
            <a:ext cx="2143990" cy="1607992"/>
          </a:xfrm>
          <a:prstGeom prst="rect">
            <a:avLst/>
          </a:prstGeom>
        </p:spPr>
      </p:pic>
      <p:pic>
        <p:nvPicPr>
          <p:cNvPr id="8" name="Picture 7"/>
          <p:cNvPicPr>
            <a:picLocks noChangeAspect="1"/>
          </p:cNvPicPr>
          <p:nvPr/>
        </p:nvPicPr>
        <p:blipFill>
          <a:blip r:embed="rId6"/>
          <a:stretch>
            <a:fillRect/>
          </a:stretch>
        </p:blipFill>
        <p:spPr>
          <a:xfrm>
            <a:off x="8929255" y="3304309"/>
            <a:ext cx="2858652" cy="1607992"/>
          </a:xfrm>
          <a:prstGeom prst="rect">
            <a:avLst/>
          </a:prstGeom>
        </p:spPr>
      </p:pic>
      <p:sp>
        <p:nvSpPr>
          <p:cNvPr id="9" name="Content Placeholder 2"/>
          <p:cNvSpPr>
            <a:spLocks noGrp="1"/>
          </p:cNvSpPr>
          <p:nvPr>
            <p:ph idx="1"/>
          </p:nvPr>
        </p:nvSpPr>
        <p:spPr>
          <a:xfrm>
            <a:off x="838200" y="1825624"/>
            <a:ext cx="10515600" cy="1073439"/>
          </a:xfrm>
        </p:spPr>
        <p:txBody>
          <a:bodyPr>
            <a:normAutofit/>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distância e a atenuação?</a:t>
            </a:r>
          </a:p>
          <a:p>
            <a:r>
              <a:rPr lang="pt-BR" dirty="0"/>
              <a:t>Ou entre a área de uma casa e seu valor?</a:t>
            </a:r>
          </a:p>
        </p:txBody>
      </p:sp>
      <p:sp>
        <p:nvSpPr>
          <p:cNvPr id="3" name="TextBox 2"/>
          <p:cNvSpPr txBox="1"/>
          <p:nvPr/>
        </p:nvSpPr>
        <p:spPr>
          <a:xfrm>
            <a:off x="4067321" y="5073582"/>
            <a:ext cx="2427574" cy="369332"/>
          </a:xfrm>
          <a:prstGeom prst="rect">
            <a:avLst/>
          </a:prstGeom>
          <a:noFill/>
        </p:spPr>
        <p:txBody>
          <a:bodyPr wrap="square" rtlCol="0">
            <a:spAutoFit/>
          </a:bodyPr>
          <a:lstStyle/>
          <a:p>
            <a:pPr algn="ctr"/>
            <a:r>
              <a:rPr lang="pt-BR" dirty="0" smtClean="0"/>
              <a:t>R$ 1.000.000,00</a:t>
            </a:r>
            <a:endParaRPr lang="pt-BR" dirty="0"/>
          </a:p>
        </p:txBody>
      </p:sp>
      <p:sp>
        <p:nvSpPr>
          <p:cNvPr id="11" name="TextBox 10"/>
          <p:cNvSpPr txBox="1"/>
          <p:nvPr/>
        </p:nvSpPr>
        <p:spPr>
          <a:xfrm>
            <a:off x="6640080" y="5093662"/>
            <a:ext cx="2143990" cy="369332"/>
          </a:xfrm>
          <a:prstGeom prst="rect">
            <a:avLst/>
          </a:prstGeom>
          <a:noFill/>
        </p:spPr>
        <p:txBody>
          <a:bodyPr wrap="square" rtlCol="0">
            <a:spAutoFit/>
          </a:bodyPr>
          <a:lstStyle/>
          <a:p>
            <a:pPr algn="ctr"/>
            <a:r>
              <a:rPr lang="pt-BR" dirty="0" smtClean="0"/>
              <a:t>R$ 200.000,00</a:t>
            </a:r>
            <a:endParaRPr lang="pt-BR" dirty="0"/>
          </a:p>
        </p:txBody>
      </p:sp>
      <p:sp>
        <p:nvSpPr>
          <p:cNvPr id="12" name="TextBox 11"/>
          <p:cNvSpPr txBox="1"/>
          <p:nvPr/>
        </p:nvSpPr>
        <p:spPr>
          <a:xfrm>
            <a:off x="8929255" y="5093663"/>
            <a:ext cx="2858651" cy="369332"/>
          </a:xfrm>
          <a:prstGeom prst="rect">
            <a:avLst/>
          </a:prstGeom>
          <a:noFill/>
        </p:spPr>
        <p:txBody>
          <a:bodyPr wrap="square" rtlCol="0">
            <a:spAutoFit/>
          </a:bodyPr>
          <a:lstStyle/>
          <a:p>
            <a:pPr algn="ctr"/>
            <a:r>
              <a:rPr lang="pt-BR" dirty="0" smtClean="0"/>
              <a:t>???</a:t>
            </a:r>
            <a:endParaRPr lang="pt-BR" dirty="0"/>
          </a:p>
        </p:txBody>
      </p:sp>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9693221" y="3386725"/>
            <a:ext cx="1913563" cy="369332"/>
          </a:xfrm>
          <a:prstGeom prst="rect">
            <a:avLst/>
          </a:prstGeom>
          <a:noFill/>
        </p:spPr>
        <p:txBody>
          <a:bodyPr wrap="square" rtlCol="0">
            <a:spAutoFit/>
          </a:bodyPr>
          <a:lstStyle/>
          <a:p>
            <a:r>
              <a:rPr lang="pt-BR" dirty="0">
                <a:hlinkClick r:id="rId7"/>
              </a:rPr>
              <a:t>Exemplo 2 online</a:t>
            </a:r>
            <a:endParaRPr lang="pt-BR" dirty="0"/>
          </a:p>
        </p:txBody>
      </p:sp>
    </p:spTree>
    <p:extLst>
      <p:ext uri="{BB962C8B-B14F-4D97-AF65-F5344CB8AC3E}">
        <p14:creationId xmlns:p14="http://schemas.microsoft.com/office/powerpoint/2010/main" val="196595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4392295"/>
              </a:xfrm>
            </p:spPr>
            <p:txBody>
              <a:bodyPr>
                <a:normAutofit fontScale="77500" lnSpcReduction="20000"/>
              </a:bodyPr>
              <a:lstStyle/>
              <a:p>
                <a:pPr marL="0" indent="0">
                  <a:buNone/>
                </a:pPr>
                <a:r>
                  <a:rPr lang="en-US" dirty="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a:p>
              <a:p>
                <a:pPr marL="0" indent="0">
                  <a:buNone/>
                </a:pPr>
                <a:endParaRPr lang="nl-BE" dirty="0"/>
              </a:p>
              <a:p>
                <a:pPr marL="0" indent="0">
                  <a:buNone/>
                </a:pPr>
                <a:r>
                  <a:rPr lang="nl-BE" dirty="0" err="1">
                    <a:hlinkClick r:id="rId3"/>
                  </a:rPr>
                  <a:t>Exemplo</a:t>
                </a:r>
                <a:r>
                  <a:rPr lang="nl-BE" dirty="0">
                    <a:hlinkClick r:id="rId3"/>
                  </a:rPr>
                  <a:t> 3 online</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4392295"/>
              </a:xfrm>
              <a:blipFill>
                <a:blip r:embed="rId4"/>
                <a:stretch>
                  <a:fillRect l="-736" t="-2774" b="-2358"/>
                </a:stretch>
              </a:blipFill>
            </p:spPr>
            <p:txBody>
              <a:bodyPr/>
              <a:lstStyle/>
              <a:p>
                <a:r>
                  <a:rPr lang="pt-BR">
                    <a:noFill/>
                  </a:rPr>
                  <a:t> </a:t>
                </a:r>
              </a:p>
            </p:txBody>
          </p:sp>
        </mc:Fallback>
      </mc:AlternateContent>
    </p:spTree>
    <p:extLst>
      <p:ext uri="{BB962C8B-B14F-4D97-AF65-F5344CB8AC3E}">
        <p14:creationId xmlns:p14="http://schemas.microsoft.com/office/powerpoint/2010/main" val="170626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Espaço de Busca dos Parâmetros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27080" cy="2800935"/>
              </a:xfrm>
            </p:spPr>
            <p:txBody>
              <a:bodyPr>
                <a:normAutofit fontScale="85000" lnSpcReduction="20000"/>
              </a:bodyPr>
              <a:lstStyle/>
              <a:p>
                <a:r>
                  <a:rPr lang="pt-BR" dirty="0"/>
                  <a:t>Treinar um modelo significa procurar </a:t>
                </a:r>
                <a:r>
                  <a:rPr lang="pt-BR" dirty="0" smtClean="0"/>
                  <a:t>por uma </a:t>
                </a:r>
                <a:r>
                  <a:rPr lang="pt-BR" dirty="0"/>
                  <a:t>combinação de </a:t>
                </a:r>
                <a:r>
                  <a:rPr lang="pt-BR" dirty="0" smtClean="0"/>
                  <a:t>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a:t>É uma procura no </a:t>
                </a:r>
                <a:r>
                  <a:rPr lang="pt-BR" b="1" i="1" dirty="0"/>
                  <a:t>espaço de parâmetros do modelo</a:t>
                </a:r>
                <a:r>
                  <a:rPr lang="pt-BR" dirty="0"/>
                  <a:t>: </a:t>
                </a:r>
                <a:r>
                  <a:rPr lang="pt-BR" dirty="0" smtClean="0"/>
                  <a:t>é o espaço formado por todas as possíveis combinações de pesos.</a:t>
                </a:r>
              </a:p>
              <a:p>
                <a:r>
                  <a:rPr lang="pt-BR" dirty="0"/>
                  <a:t>Q</a:t>
                </a:r>
                <a:r>
                  <a:rPr lang="pt-BR" dirty="0" smtClean="0"/>
                  <a:t>uanto </a:t>
                </a:r>
                <a:r>
                  <a:rPr lang="pt-BR" dirty="0"/>
                  <a:t>mais parâmetros um modelo tem, mais dimensões </a:t>
                </a:r>
                <a:r>
                  <a:rPr lang="pt-BR" dirty="0" smtClean="0"/>
                  <a:t>o espaço de parâmetros terá </a:t>
                </a:r>
                <a:r>
                  <a:rPr lang="pt-BR" dirty="0"/>
                  <a:t>e mais difícil </a:t>
                </a:r>
                <a:r>
                  <a:rPr lang="pt-BR" dirty="0" smtClean="0"/>
                  <a:t>será </a:t>
                </a:r>
                <a:r>
                  <a:rPr lang="pt-BR" dirty="0"/>
                  <a:t>a pesquisa. </a:t>
                </a:r>
              </a:p>
              <a:p>
                <a:pPr lvl="1"/>
                <a:r>
                  <a:rPr lang="pt-BR" b="1" dirty="0" smtClean="0"/>
                  <a:t>Exemplo</a:t>
                </a:r>
                <a:r>
                  <a:rPr lang="pt-BR" dirty="0" smtClean="0"/>
                  <a:t>: </a:t>
                </a:r>
                <a:r>
                  <a:rPr lang="pt-BR" dirty="0"/>
                  <a:t>Encontrar os </a:t>
                </a:r>
                <a:r>
                  <a:rPr lang="pt-BR" dirty="0" smtClean="0"/>
                  <a:t>pesos de </a:t>
                </a:r>
                <a:r>
                  <a:rPr lang="pt-BR" dirty="0"/>
                  <a:t>300 </a:t>
                </a:r>
                <a:r>
                  <a:rPr lang="pt-BR" dirty="0" smtClean="0"/>
                  <a:t>atributos significa </a:t>
                </a:r>
                <a:r>
                  <a:rPr lang="pt-BR" dirty="0"/>
                  <a:t>um espaço com 300 dimensões.</a:t>
                </a:r>
              </a:p>
              <a:p>
                <a:r>
                  <a:rPr lang="pt-BR" dirty="0"/>
                  <a:t>No caso da regressão linear, a procura é mais simples pois o ponto ótimo está sempre no fundo </a:t>
                </a:r>
                <a:r>
                  <a:rPr lang="pt-BR" dirty="0" smtClean="0"/>
                  <a:t>do “vale” ou da </a:t>
                </a:r>
                <a:r>
                  <a:rPr lang="pt-BR" dirty="0"/>
                  <a:t>“tigela”.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27080" cy="2800935"/>
              </a:xfrm>
              <a:blipFill rotWithShape="0">
                <a:blip r:embed="rId3"/>
                <a:stretch>
                  <a:fillRect l="-781" t="-5000" b="-5217"/>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3190" b="6047"/>
          <a:stretch/>
        </p:blipFill>
        <p:spPr>
          <a:xfrm>
            <a:off x="2680855" y="4491623"/>
            <a:ext cx="2965248" cy="2354921"/>
          </a:xfrm>
          <a:prstGeom prst="rect">
            <a:avLst/>
          </a:prstGeom>
        </p:spPr>
      </p:pic>
      <p:pic>
        <p:nvPicPr>
          <p:cNvPr id="6" name="Picture 5"/>
          <p:cNvPicPr>
            <a:picLocks noChangeAspect="1"/>
          </p:cNvPicPr>
          <p:nvPr/>
        </p:nvPicPr>
        <p:blipFill rotWithShape="1">
          <a:blip r:embed="rId5"/>
          <a:srcRect t="3505" b="3796"/>
          <a:stretch/>
        </p:blipFill>
        <p:spPr>
          <a:xfrm>
            <a:off x="6541934" y="4494772"/>
            <a:ext cx="2913585" cy="2363228"/>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1069782" cy="2372156"/>
              </a:xfrm>
            </p:spPr>
            <p:txBody>
              <a:bodyPr>
                <a:normAutofit fontScale="92500" lnSpcReduction="10000"/>
              </a:bodyPr>
              <a:lstStyle/>
              <a:p>
                <a:r>
                  <a:rPr lang="pt-BR" dirty="0"/>
                  <a:t>Enquanto a direção para o mínimo é determinada pelo vetor gradiente da função de erro, o </a:t>
                </a:r>
                <a:r>
                  <a:rPr lang="pt-BR" b="1" i="1" dirty="0"/>
                  <a:t>passo de aprendizagem</a:t>
                </a:r>
                <a:r>
                  <a:rPr lang="pt-BR" dirty="0"/>
                  <a:t> determina o quão grande o 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smtClean="0"/>
                  <a:t>Exemplo</a:t>
                </a:r>
                <a:r>
                  <a:rPr lang="pt-BR" dirty="0" smtClean="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1069782" cy="2372156"/>
              </a:xfrm>
              <a:blipFill rotWithShape="0">
                <a:blip r:embed="rId3"/>
                <a:stretch>
                  <a:fillRect l="-882" t="-5141"/>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t="1995" b="3313"/>
          <a:stretch/>
        </p:blipFill>
        <p:spPr>
          <a:xfrm>
            <a:off x="4125042" y="3791712"/>
            <a:ext cx="3700687" cy="3066288"/>
          </a:xfrm>
          <a:prstGeom prst="rect">
            <a:avLst/>
          </a:prstGeom>
        </p:spPr>
      </p:pic>
      <p:pic>
        <p:nvPicPr>
          <p:cNvPr id="7" name="Picture 6"/>
          <p:cNvPicPr>
            <a:picLocks noChangeAspect="1"/>
          </p:cNvPicPr>
          <p:nvPr/>
        </p:nvPicPr>
        <p:blipFill rotWithShape="1">
          <a:blip r:embed="rId5"/>
          <a:srcRect t="3190" b="6047"/>
          <a:stretch/>
        </p:blipFill>
        <p:spPr>
          <a:xfrm>
            <a:off x="418467" y="3791712"/>
            <a:ext cx="3856032" cy="3062358"/>
          </a:xfrm>
          <a:prstGeom prst="rect">
            <a:avLst/>
          </a:prstGeom>
        </p:spPr>
      </p:pic>
      <p:sp>
        <p:nvSpPr>
          <p:cNvPr id="4" name="Rectangle 3"/>
          <p:cNvSpPr/>
          <p:nvPr/>
        </p:nvSpPr>
        <p:spPr>
          <a:xfrm>
            <a:off x="7551526" y="4873682"/>
            <a:ext cx="4630659" cy="584775"/>
          </a:xfrm>
          <a:prstGeom prst="rect">
            <a:avLst/>
          </a:prstGeom>
        </p:spPr>
        <p:txBody>
          <a:bodyPr wrap="square">
            <a:spAutoFit/>
          </a:bodyPr>
          <a:lstStyle/>
          <a:p>
            <a:r>
              <a:rPr lang="nl-BE" sz="1600" dirty="0">
                <a:hlinkClick r:id="rId6"/>
              </a:rPr>
              <a:t>Exemplo 4 </a:t>
            </a:r>
            <a:r>
              <a:rPr lang="nl-BE" sz="1600" dirty="0" smtClean="0">
                <a:hlinkClick r:id="rId6"/>
              </a:rPr>
              <a:t>online</a:t>
            </a:r>
            <a:endParaRPr lang="nl-BE" sz="1600" dirty="0" smtClean="0"/>
          </a:p>
          <a:p>
            <a:r>
              <a:rPr lang="pt-BR" sz="1600" dirty="0" smtClean="0"/>
              <a:t>linear_regression_selecting_the_learning_rate.ipynb</a:t>
            </a:r>
            <a:endParaRPr lang="pt-BR" sz="1600" dirty="0"/>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825625"/>
            <a:ext cx="10841782" cy="1970017"/>
          </a:xfrm>
        </p:spPr>
        <p:txBody>
          <a:bodyPr>
            <a:normAutofit fontScale="85000" lnSpcReduction="20000"/>
          </a:bodyPr>
          <a:lstStyle/>
          <a:p>
            <a:r>
              <a:rPr lang="pt-BR" dirty="0" smtClean="0"/>
              <a:t>Caso o </a:t>
            </a:r>
            <a:r>
              <a:rPr lang="pt-BR" b="1" i="1" dirty="0" smtClean="0"/>
              <a:t>passo de  aprendizagem </a:t>
            </a:r>
            <a:r>
              <a:rPr lang="pt-BR" dirty="0" smtClean="0"/>
              <a:t>seja </a:t>
            </a:r>
            <a:r>
              <a:rPr lang="pt-BR" dirty="0"/>
              <a:t>muito grande, o algoritmo pode nunca </a:t>
            </a:r>
            <a:r>
              <a:rPr lang="pt-BR" dirty="0" smtClean="0"/>
              <a:t>convergir.</a:t>
            </a:r>
          </a:p>
          <a:p>
            <a:r>
              <a:rPr lang="pt-BR" dirty="0" smtClean="0"/>
              <a:t>O </a:t>
            </a:r>
            <a:r>
              <a:rPr lang="pt-BR" dirty="0"/>
              <a:t>algoritmo fica “pulando” de um lado para o outro do vale até que converge, por </a:t>
            </a:r>
            <a:r>
              <a:rPr lang="pt-BR" dirty="0" smtClean="0"/>
              <a:t>sorte.</a:t>
            </a:r>
          </a:p>
          <a:p>
            <a:r>
              <a:rPr lang="pt-BR" dirty="0" smtClean="0"/>
              <a:t>Em </a:t>
            </a:r>
            <a:r>
              <a:rPr lang="pt-BR" dirty="0"/>
              <a:t>alguns casos, a cada iteração o algoritmo “pula” para um valor mais alto que antes, divergindo.</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10903527" cy="2174729"/>
          </a:xfrm>
        </p:spPr>
        <p:txBody>
          <a:bodyPr>
            <a:normAutofit fontScale="85000" lnSpcReduction="20000"/>
          </a:bodyPr>
          <a:lstStyle/>
          <a:p>
            <a:pPr algn="just"/>
            <a:r>
              <a:rPr lang="pt-BR" dirty="0" smtClean="0"/>
              <a:t>O </a:t>
            </a:r>
            <a:r>
              <a:rPr lang="pt-BR" dirty="0"/>
              <a:t>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descida do gradiente de forma </a:t>
            </a:r>
            <a:r>
              <a:rPr lang="pt-BR" b="1" i="1" dirty="0"/>
              <a:t>estável</a:t>
            </a:r>
            <a:r>
              <a:rPr lang="pt-BR" dirty="0"/>
              <a:t> (ou seja, acelere a convergência).</a:t>
            </a:r>
          </a:p>
          <a:p>
            <a:pPr algn="just"/>
            <a:r>
              <a:rPr lang="pt-BR" dirty="0" smtClean="0"/>
              <a:t>Exemplo abaixo converge </a:t>
            </a:r>
            <a:r>
              <a:rPr lang="pt-BR" dirty="0"/>
              <a:t>para o mínimo local em </a:t>
            </a:r>
            <a:r>
              <a:rPr lang="pt-BR" dirty="0" smtClean="0"/>
              <a:t>apenas 3 </a:t>
            </a:r>
            <a:r>
              <a:rPr lang="pt-BR" dirty="0"/>
              <a:t>iterações.</a:t>
            </a:r>
          </a:p>
          <a:p>
            <a:pPr algn="just"/>
            <a:r>
              <a:rPr lang="pt-BR" b="1" dirty="0"/>
              <a:t>OBS</a:t>
            </a:r>
            <a:r>
              <a:rPr lang="pt-BR" dirty="0"/>
              <a:t>.: Passos largos durante as iterações iniciais e curtos conforme o algoritmo se aproxima do mínimo podem acelerar a </a:t>
            </a:r>
            <a:r>
              <a:rPr lang="pt-BR" dirty="0" smtClean="0"/>
              <a:t>convergência (esquemas de variação  programada do passo de aprendizagem). </a:t>
            </a:r>
            <a:endParaRPr lang="nl-BE" dirty="0"/>
          </a:p>
        </p:txBody>
      </p:sp>
      <p:pic>
        <p:nvPicPr>
          <p:cNvPr id="8" name="Picture 7"/>
          <p:cNvPicPr>
            <a:picLocks noChangeAspect="1"/>
          </p:cNvPicPr>
          <p:nvPr/>
        </p:nvPicPr>
        <p:blipFill rotWithShape="1">
          <a:blip r:embed="rId3"/>
          <a:srcRect t="3190" b="6047"/>
          <a:stretch/>
        </p:blipFill>
        <p:spPr>
          <a:xfrm>
            <a:off x="2325188" y="3730768"/>
            <a:ext cx="3937719" cy="3127232"/>
          </a:xfrm>
          <a:prstGeom prst="rect">
            <a:avLst/>
          </a:prstGeom>
        </p:spPr>
      </p:pic>
      <p:pic>
        <p:nvPicPr>
          <p:cNvPr id="6" name="Picture 5"/>
          <p:cNvPicPr>
            <a:picLocks noChangeAspect="1"/>
          </p:cNvPicPr>
          <p:nvPr/>
        </p:nvPicPr>
        <p:blipFill rotWithShape="1">
          <a:blip r:embed="rId4"/>
          <a:srcRect t="3505" b="3796"/>
          <a:stretch/>
        </p:blipFill>
        <p:spPr>
          <a:xfrm>
            <a:off x="6244774" y="3731192"/>
            <a:ext cx="3869113" cy="3138264"/>
          </a:xfrm>
          <a:prstGeom prst="rect">
            <a:avLst/>
          </a:prstGeom>
        </p:spPr>
      </p:pic>
    </p:spTree>
    <p:extLst>
      <p:ext uri="{BB962C8B-B14F-4D97-AF65-F5344CB8AC3E}">
        <p14:creationId xmlns:p14="http://schemas.microsoft.com/office/powerpoint/2010/main" val="136818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a:t>
            </a:r>
            <a:r>
              <a:rPr lang="pt-BR" dirty="0" smtClean="0"/>
              <a:t>depurar </a:t>
            </a:r>
            <a:r>
              <a:rPr lang="pt-BR" dirty="0"/>
              <a:t>o algoritmo do </a:t>
            </a:r>
            <a:r>
              <a:rPr lang="pt-BR" dirty="0" smtClean="0"/>
              <a:t>GD?</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6292"/>
                <a:ext cx="11180815" cy="3298118"/>
              </a:xfrm>
            </p:spPr>
            <p:txBody>
              <a:bodyPr>
                <a:normAutofit fontScale="92500" lnSpcReduction="20000"/>
              </a:bodyPr>
              <a:lstStyle/>
              <a:p>
                <a:pPr marL="0" indent="0">
                  <a:buNone/>
                </a:pPr>
                <a:r>
                  <a:rPr lang="pt-BR" dirty="0" smtClean="0"/>
                  <a:t>Uma </a:t>
                </a:r>
                <a:r>
                  <a:rPr lang="pt-BR" dirty="0"/>
                  <a:t>das maneiras de se </a:t>
                </a:r>
                <a:r>
                  <a:rPr lang="pt-BR" b="1" i="1" dirty="0"/>
                  <a:t>depurar</a:t>
                </a:r>
                <a:r>
                  <a:rPr lang="pt-BR" dirty="0"/>
                  <a:t> </a:t>
                </a:r>
                <a:r>
                  <a:rPr lang="pt-BR" dirty="0" smtClean="0"/>
                  <a:t>(principalemnte quando </a:t>
                </a:r>
                <a:r>
                  <a:rPr lang="pt-BR" dirty="0"/>
                  <a:t>não é possível se plotar o gráfico de </a:t>
                </a:r>
                <a:r>
                  <a:rPr lang="pt-BR" dirty="0" smtClean="0"/>
                  <a:t>contorno) o </a:t>
                </a:r>
                <a:r>
                  <a:rPr lang="pt-BR" dirty="0"/>
                  <a:t>algoritmo do </a:t>
                </a:r>
                <a:r>
                  <a:rPr lang="pt-BR" b="1" i="1" dirty="0"/>
                  <a:t>gradiente descendente </a:t>
                </a:r>
                <a:r>
                  <a:rPr lang="pt-BR" dirty="0"/>
                  <a:t>é plotar o gráfico da função de custo em função do número de épocas/iterações.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a:t>
                </a:r>
                <a:r>
                  <a:rPr lang="pt-BR" dirty="0" smtClean="0"/>
                  <a:t>limiar pré-definido </a:t>
                </a:r>
                <a:r>
                  <a:rPr lang="pt-BR" dirty="0"/>
                  <a:t>(e.g.,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6292"/>
                <a:ext cx="11180815" cy="3298118"/>
              </a:xfrm>
              <a:blipFill rotWithShape="0">
                <a:blip r:embed="rId3"/>
                <a:stretch>
                  <a:fillRect l="-981" t="-4621" r="-1418" b="-25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5"/>
            <a:ext cx="10896600" cy="3301711"/>
          </a:xfrm>
        </p:spPr>
        <p:txBody>
          <a:bodyPr>
            <a:normAutofit fontScale="77500" lnSpcReduction="20000"/>
          </a:bodyPr>
          <a:lstStyle/>
          <a:p>
            <a:pPr algn="just"/>
            <a:r>
              <a:rPr lang="pt-BR" dirty="0"/>
              <a:t>A superfície de funções de erro utilizando o </a:t>
            </a:r>
            <a:r>
              <a:rPr lang="pt-BR" b="1" i="1" dirty="0"/>
              <a:t>erro quadrático médio </a:t>
            </a:r>
            <a:r>
              <a:rPr lang="pt-BR" dirty="0"/>
              <a:t>para modelos de regressão linear, são sempre </a:t>
            </a:r>
            <a:r>
              <a:rPr lang="pt-BR" b="1" i="1" dirty="0"/>
              <a:t>funções convexas</a:t>
            </a:r>
            <a:r>
              <a:rPr lang="pt-BR" dirty="0"/>
              <a:t>,</a:t>
            </a:r>
            <a:r>
              <a:rPr lang="pt-BR" b="1" i="1" dirty="0"/>
              <a:t> </a:t>
            </a:r>
            <a:r>
              <a:rPr lang="pt-BR" dirty="0"/>
              <a:t>se assemelhando a um vale ou </a:t>
            </a:r>
            <a:r>
              <a:rPr lang="pt-BR" dirty="0" smtClean="0"/>
              <a:t>a uma </a:t>
            </a:r>
            <a:r>
              <a:rPr lang="pt-BR" dirty="0"/>
              <a:t>tigela.</a:t>
            </a:r>
          </a:p>
          <a:p>
            <a:pPr lvl="1" algn="just">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lgn="just">
              <a:buFont typeface="Courier New" panose="02070309020205020404" pitchFamily="49" charset="0"/>
              <a:buChar char="o"/>
            </a:pPr>
            <a:r>
              <a:rPr lang="pt-BR" b="1" dirty="0"/>
              <a:t>Consequência</a:t>
            </a:r>
            <a:r>
              <a:rPr lang="pt-BR" dirty="0"/>
              <a:t>: o gradiente descendente garantidamente se aproxima do mínimo global (dado que você espere tempo suficiente e que o </a:t>
            </a:r>
            <a:r>
              <a:rPr lang="pt-BR" b="1" i="1" dirty="0" smtClean="0"/>
              <a:t>passo de aprendizagem</a:t>
            </a:r>
            <a:r>
              <a:rPr lang="pt-BR" dirty="0" smtClean="0"/>
              <a:t> </a:t>
            </a:r>
            <a:r>
              <a:rPr lang="pt-BR" dirty="0"/>
              <a:t>não seja grande demais).</a:t>
            </a:r>
          </a:p>
          <a:p>
            <a:pPr algn="just"/>
            <a:r>
              <a:rPr lang="pt-BR" dirty="0"/>
              <a:t>Porém, nem todas as superfícies de erro se parecem com vales ou tigelas, ou seja, são convexas. Algumas podem ter vários mínimos locais, platôs, e todo tipo de “terreno irregular”, dificultando a convergência para o mínimo global.</a:t>
            </a:r>
          </a:p>
          <a:p>
            <a:pPr algn="just"/>
            <a:r>
              <a:rPr lang="pt-BR" dirty="0"/>
              <a:t>Além disso, como dito antes, passos grandes podem desestabilizar o algoritmo e passos </a:t>
            </a:r>
            <a:r>
              <a:rPr lang="pt-BR" dirty="0" smtClean="0"/>
              <a:t>muito pequenos </a:t>
            </a:r>
            <a:r>
              <a:rPr lang="pt-BR" dirty="0"/>
              <a:t>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3980435" y="4499263"/>
            <a:ext cx="4080313" cy="2286000"/>
          </a:xfrm>
          <a:prstGeom prst="rect">
            <a:avLst/>
          </a:prstGeom>
        </p:spPr>
      </p:pic>
    </p:spTree>
    <p:extLst>
      <p:ext uri="{BB962C8B-B14F-4D97-AF65-F5344CB8AC3E}">
        <p14:creationId xmlns:p14="http://schemas.microsoft.com/office/powerpoint/2010/main" val="678066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Desafios </a:t>
            </a:r>
            <a:r>
              <a:rPr lang="pt-BR" dirty="0"/>
              <a:t>do Gradiente Descente</a:t>
            </a:r>
            <a:endParaRPr lang="nl-BE" dirty="0"/>
          </a:p>
        </p:txBody>
      </p:sp>
      <p:sp>
        <p:nvSpPr>
          <p:cNvPr id="3" name="Content Placeholder 2"/>
          <p:cNvSpPr>
            <a:spLocks noGrp="1"/>
          </p:cNvSpPr>
          <p:nvPr>
            <p:ph idx="1"/>
          </p:nvPr>
        </p:nvSpPr>
        <p:spPr>
          <a:xfrm>
            <a:off x="838199" y="1571625"/>
            <a:ext cx="11152909" cy="3000375"/>
          </a:xfrm>
        </p:spPr>
        <p:txBody>
          <a:bodyPr>
            <a:normAutofit fontScale="85000" lnSpcReduction="20000"/>
          </a:bodyPr>
          <a:lstStyle/>
          <a:p>
            <a:pPr algn="just"/>
            <a:r>
              <a:rPr lang="pt-BR" dirty="0"/>
              <a:t>A </a:t>
            </a:r>
            <a:r>
              <a:rPr lang="pt-BR" dirty="0" smtClean="0"/>
              <a:t>figura mostra dois dos principais </a:t>
            </a:r>
            <a:r>
              <a:rPr lang="pt-BR" dirty="0"/>
              <a:t>desafios </a:t>
            </a:r>
            <a:r>
              <a:rPr lang="pt-BR" dirty="0" smtClean="0"/>
              <a:t>encontrados pelo algortimo do </a:t>
            </a:r>
            <a:r>
              <a:rPr lang="pt-BR" dirty="0"/>
              <a:t>Gradiente Descente: </a:t>
            </a:r>
            <a:endParaRPr lang="pt-BR" dirty="0" smtClean="0"/>
          </a:p>
          <a:p>
            <a:pPr lvl="1" algn="just"/>
            <a:r>
              <a:rPr lang="pt-BR" dirty="0"/>
              <a:t>S</a:t>
            </a:r>
            <a:r>
              <a:rPr lang="pt-BR" dirty="0" smtClean="0"/>
              <a:t>e </a:t>
            </a:r>
            <a:r>
              <a:rPr lang="pt-BR" dirty="0"/>
              <a:t>a inicialização aleatória </a:t>
            </a:r>
            <a:r>
              <a:rPr lang="pt-BR" dirty="0" smtClean="0"/>
              <a:t>dos pesos iniciar </a:t>
            </a:r>
            <a:r>
              <a:rPr lang="pt-BR" dirty="0"/>
              <a:t>o algoritmo à esquerda, </a:t>
            </a:r>
            <a:r>
              <a:rPr lang="pt-BR" dirty="0" smtClean="0"/>
              <a:t>ele convergirá </a:t>
            </a:r>
            <a:r>
              <a:rPr lang="pt-BR" dirty="0"/>
              <a:t>para um mínimo local, que não é tão bom quanto o mínimo global. </a:t>
            </a:r>
            <a:endParaRPr lang="pt-BR" dirty="0" smtClean="0"/>
          </a:p>
          <a:p>
            <a:pPr lvl="1" algn="just"/>
            <a:r>
              <a:rPr lang="pt-BR" dirty="0" smtClean="0"/>
              <a:t>Se </a:t>
            </a:r>
            <a:r>
              <a:rPr lang="pt-BR" dirty="0"/>
              <a:t>começar à direita, levará muito tempo para atravessar o platô (gradiente próximo de zero pois a inclinação é próxima de 0 graus) e, se </a:t>
            </a:r>
            <a:r>
              <a:rPr lang="pt-BR" dirty="0" smtClean="0"/>
              <a:t>ele parar </a:t>
            </a:r>
            <a:r>
              <a:rPr lang="pt-BR" dirty="0"/>
              <a:t>muito cedo, nunca alcançará o mínimo global</a:t>
            </a:r>
            <a:r>
              <a:rPr lang="pt-BR" dirty="0" smtClean="0"/>
              <a:t>.</a:t>
            </a:r>
          </a:p>
          <a:p>
            <a:r>
              <a:rPr lang="pt-BR" dirty="0"/>
              <a:t>Dado que o passo de aprendizagem seja grande o </a:t>
            </a:r>
            <a:r>
              <a:rPr lang="pt-BR" dirty="0" smtClean="0"/>
              <a:t>suficiente, como </a:t>
            </a:r>
            <a:r>
              <a:rPr lang="pt-BR" dirty="0"/>
              <a:t>garantir que o mínimo encontrado é o global e não um mínimo local?</a:t>
            </a:r>
          </a:p>
          <a:p>
            <a:pPr lvl="1"/>
            <a:r>
              <a:rPr lang="pt-BR" dirty="0" smtClean="0"/>
              <a:t>O </a:t>
            </a:r>
            <a:r>
              <a:rPr lang="pt-BR" dirty="0"/>
              <a:t>que se faz é treinar o modelo várias vezes, sempre inicializando os </a:t>
            </a:r>
            <a:r>
              <a:rPr lang="pt-BR" dirty="0" smtClean="0"/>
              <a:t>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4040654" y="4384964"/>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smtClean="0"/>
              <a:t>Como vimos, além da inicialização dos pesos do modelo a escolha do </a:t>
            </a:r>
            <a:r>
              <a:rPr lang="nl-BE" b="1" i="1" dirty="0" smtClean="0"/>
              <a:t>passo de aprendizagem </a:t>
            </a:r>
            <a:r>
              <a:rPr lang="nl-BE" dirty="0" smtClean="0"/>
              <a:t>é muito importante para a convergência do GD.</a:t>
            </a:r>
          </a:p>
          <a:p>
            <a:pPr algn="just"/>
            <a:r>
              <a:rPr lang="nl-BE" dirty="0" smtClean="0"/>
              <a:t>Passos muito grandes fazem com que o algoritmo aprenda rápido demais ao custo de um modelo final que seja sub-ótimo ou que o treinamento se torne instável (oscilação).</a:t>
            </a:r>
          </a:p>
          <a:p>
            <a:pPr algn="just"/>
            <a:r>
              <a:rPr lang="nl-BE" dirty="0" smtClean="0"/>
              <a:t>Passos muito pequenos resultam num longo treinamento, podendo o algoritmo, por exemplo, ficar preso em um mínimo local ou mesmo nunca atingir um mínimo.</a:t>
            </a:r>
          </a:p>
          <a:p>
            <a:pPr algn="just"/>
            <a:r>
              <a:rPr lang="nl-BE" dirty="0" smtClean="0"/>
              <a:t>Portanto, como podemos ajustar o </a:t>
            </a:r>
            <a:r>
              <a:rPr lang="nl-BE" b="1" i="1" dirty="0" smtClean="0"/>
              <a:t>passo de aprendizagem</a:t>
            </a:r>
            <a:r>
              <a:rPr lang="nl-BE" dirty="0" smtClean="0"/>
              <a:t>?</a:t>
            </a:r>
          </a:p>
        </p:txBody>
      </p:sp>
    </p:spTree>
    <p:extLst>
      <p:ext uri="{BB962C8B-B14F-4D97-AF65-F5344CB8AC3E}">
        <p14:creationId xmlns:p14="http://schemas.microsoft.com/office/powerpoint/2010/main" val="24171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2868295"/>
              </a:xfrm>
            </p:spPr>
            <p:txBody>
              <a:bodyPr>
                <a:normAutofit fontScale="92500" lnSpcReduction="20000"/>
              </a:bodyPr>
              <a:lstStyle/>
              <a:p>
                <a:r>
                  <a:rPr lang="pt-BR" dirty="0"/>
                  <a:t>Um dos mais, se não o mais, comum/conhecido algoritmo de aprendizado de máquina.</a:t>
                </a:r>
              </a:p>
              <a:p>
                <a:r>
                  <a:rPr lang="pt-BR" dirty="0"/>
                  <a:t>Vai nos dar vários </a:t>
                </a:r>
                <a:r>
                  <a:rPr lang="pt-BR" i="1" dirty="0"/>
                  <a:t>insights (</a:t>
                </a:r>
                <a:r>
                  <a:rPr lang="pt-BR" dirty="0"/>
                  <a:t>i.e., intuições</a:t>
                </a:r>
                <a:r>
                  <a:rPr lang="pt-BR" i="1" dirty="0"/>
                  <a:t>)</a:t>
                </a:r>
                <a:r>
                  <a:rPr lang="pt-BR" dirty="0"/>
                  <a:t> importantes para o entendimento de outros algoritmos mais complexos.</a:t>
                </a:r>
              </a:p>
              <a:p>
                <a:r>
                  <a:rPr lang="pt-BR" b="1" dirty="0"/>
                  <a:t>Regressão</a:t>
                </a:r>
                <a:r>
                  <a:rPr lang="pt-BR" dirty="0"/>
                  <a:t>: termo cunhado no século 19 para descrever fenômeno onde altura de descendentes de ancestrais altos tendem a </a:t>
                </a:r>
                <a:r>
                  <a:rPr lang="pt-BR" i="1" dirty="0"/>
                  <a:t>regredir</a:t>
                </a:r>
                <a:r>
                  <a:rPr lang="pt-BR" dirty="0"/>
                  <a:t> para a média.</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a:t>, que mapeie as variáveis de entrada </a:t>
                </a:r>
                <a14:m>
                  <m:oMath xmlns:m="http://schemas.openxmlformats.org/officeDocument/2006/math">
                    <m:r>
                      <a:rPr lang="pt-BR" b="0" i="1" smtClean="0">
                        <a:latin typeface="Cambria Math" panose="02040503050406030204" pitchFamily="18" charset="0"/>
                      </a:rPr>
                      <m:t>𝑥</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t> </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2868295"/>
              </a:xfrm>
              <a:blipFill>
                <a:blip r:embed="rId3"/>
                <a:stretch>
                  <a:fillRect l="-928" t="-5308" r="-638"/>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4608576" y="4613801"/>
            <a:ext cx="2730626" cy="2244199"/>
          </a:xfrm>
          <a:prstGeom prst="rect">
            <a:avLst/>
          </a:prstGeom>
        </p:spPr>
      </p:pic>
    </p:spTree>
    <p:extLst>
      <p:ext uri="{BB962C8B-B14F-4D97-AF65-F5344CB8AC3E}">
        <p14:creationId xmlns:p14="http://schemas.microsoft.com/office/powerpoint/2010/main" val="3671720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smtClean="0"/>
              <a:t>Uma maneira de se ajustar o passo é através do</a:t>
            </a:r>
            <a:r>
              <a:rPr lang="pt-BR" b="1" dirty="0" smtClean="0"/>
              <a:t> ajuste manual</a:t>
            </a:r>
            <a:r>
              <a:rPr lang="pt-BR" dirty="0" smtClean="0"/>
              <a:t>, onde o ajuste do passo de aprendizado é feito através </a:t>
            </a:r>
            <a:r>
              <a:rPr lang="pt-BR" dirty="0"/>
              <a:t>de tentativa e erro até que </a:t>
            </a:r>
            <a:r>
              <a:rPr lang="pt-BR" dirty="0" smtClean="0"/>
              <a:t>um </a:t>
            </a:r>
            <a:r>
              <a:rPr lang="pt-BR" dirty="0"/>
              <a:t>passo ótimo seja encontrado</a:t>
            </a:r>
            <a:r>
              <a:rPr lang="pt-BR" dirty="0" smtClean="0"/>
              <a:t>.</a:t>
            </a:r>
          </a:p>
          <a:p>
            <a:pPr lvl="1" algn="just">
              <a:buFont typeface="Courier New" panose="02070309020205020404" pitchFamily="49" charset="0"/>
              <a:buChar char="o"/>
            </a:pPr>
            <a:r>
              <a:rPr lang="pt-BR" sz="2600" dirty="0" smtClean="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smtClean="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smtClean="0"/>
              <a:t>Seria interessante que no </a:t>
            </a:r>
            <a:r>
              <a:rPr lang="nl-BE" sz="3200" dirty="0"/>
              <a:t>incio do treinamento </a:t>
            </a:r>
            <a:r>
              <a:rPr lang="nl-BE" sz="3200" dirty="0" smtClean="0"/>
              <a:t>o </a:t>
            </a:r>
            <a:r>
              <a:rPr lang="nl-BE" sz="3200" dirty="0"/>
              <a:t>algoritmo </a:t>
            </a:r>
            <a:r>
              <a:rPr lang="nl-BE" sz="3200" dirty="0" smtClean="0"/>
              <a:t>desse </a:t>
            </a:r>
            <a:r>
              <a:rPr lang="nl-BE" sz="3200" dirty="0"/>
              <a:t>passos </a:t>
            </a:r>
            <a:r>
              <a:rPr lang="nl-BE" sz="3200" dirty="0" smtClean="0"/>
              <a:t>largos e aprendesse mais rápido </a:t>
            </a:r>
            <a:r>
              <a:rPr lang="nl-BE" sz="3200" dirty="0"/>
              <a:t>e conforme ele se </a:t>
            </a:r>
            <a:r>
              <a:rPr lang="nl-BE" sz="3200" dirty="0" smtClean="0"/>
              <a:t>aproximasse </a:t>
            </a:r>
            <a:r>
              <a:rPr lang="nl-BE" sz="3200" dirty="0"/>
              <a:t>do mínimo, </a:t>
            </a:r>
            <a:r>
              <a:rPr lang="nl-BE" sz="3200" dirty="0" smtClean="0"/>
              <a:t>gostaríamos que </a:t>
            </a:r>
            <a:r>
              <a:rPr lang="nl-BE" sz="3200" dirty="0"/>
              <a:t>ele </a:t>
            </a:r>
            <a:r>
              <a:rPr lang="nl-BE" sz="3200" dirty="0" smtClean="0"/>
              <a:t>desse </a:t>
            </a:r>
            <a:r>
              <a:rPr lang="nl-BE" sz="3200" dirty="0"/>
              <a:t>passos mais curtos para não </a:t>
            </a:r>
            <a:r>
              <a:rPr lang="nl-BE" sz="3200" dirty="0" smtClean="0"/>
              <a:t>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a:t>
            </a:r>
            <a:r>
              <a:rPr lang="pt-BR" sz="3200" b="1" i="1" dirty="0" smtClean="0"/>
              <a:t>(em etapas) </a:t>
            </a:r>
            <a:r>
              <a:rPr lang="pt-BR" sz="3200" b="1" i="1" dirty="0"/>
              <a:t>do passo de aprendizagem</a:t>
            </a:r>
            <a:r>
              <a:rPr lang="pt-BR" sz="3200" dirty="0" smtClean="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a:t>
            </a:r>
            <a:r>
              <a:rPr lang="pt-BR" dirty="0" smtClean="0"/>
              <a:t>de </a:t>
            </a:r>
            <a:r>
              <a:rPr lang="el-GR" dirty="0" smtClean="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a:t>
            </a:r>
            <a:r>
              <a:rPr lang="pt-BR" dirty="0" smtClean="0"/>
              <a:t>variação podem </a:t>
            </a:r>
            <a:r>
              <a:rPr lang="pt-BR" dirty="0"/>
              <a:t>ser dividos em </a:t>
            </a:r>
            <a:r>
              <a:rPr lang="pt-BR" dirty="0" smtClean="0"/>
              <a:t>2 </a:t>
            </a:r>
            <a:r>
              <a:rPr lang="pt-BR" dirty="0"/>
              <a:t>categorias</a:t>
            </a:r>
            <a:r>
              <a:rPr lang="pt-BR" dirty="0" smtClean="0"/>
              <a:t>: variação programada e adaptativa.</a:t>
            </a:r>
            <a:endParaRPr lang="pt-BR" b="1" dirty="0" smtClean="0"/>
          </a:p>
          <a:p>
            <a:pPr algn="just"/>
            <a:r>
              <a:rPr lang="pt-BR" b="1" dirty="0" smtClean="0"/>
              <a:t>Variação ou decaimento programado</a:t>
            </a:r>
            <a:r>
              <a:rPr lang="pt-BR" dirty="0" smtClean="0"/>
              <a:t>: o passo de aprendizagem </a:t>
            </a:r>
            <a:r>
              <a:rPr lang="pt-BR" dirty="0"/>
              <a:t>tem seu valor diminuído </a:t>
            </a:r>
            <a:r>
              <a:rPr lang="pt-BR" dirty="0" smtClean="0"/>
              <a:t>ao longo do </a:t>
            </a:r>
            <a:r>
              <a:rPr lang="pt-BR" dirty="0"/>
              <a:t>tempo </a:t>
            </a:r>
            <a:r>
              <a:rPr lang="pt-BR" dirty="0" smtClean="0"/>
              <a:t>(época), ou seja, ao longo do processo de treinamento.</a:t>
            </a:r>
          </a:p>
          <a:p>
            <a:pPr lvl="1" algn="just"/>
            <a:r>
              <a:rPr lang="pt-BR" dirty="0" smtClean="0"/>
              <a:t>Uma desvantagem </a:t>
            </a:r>
            <a:r>
              <a:rPr lang="pt-BR" dirty="0"/>
              <a:t>é que os parâmetros desses </a:t>
            </a:r>
            <a:r>
              <a:rPr lang="pt-BR" dirty="0" smtClean="0"/>
              <a:t>esquemas devem ser manualmente ajustados previamente </a:t>
            </a:r>
            <a:r>
              <a:rPr lang="pt-BR" dirty="0"/>
              <a:t>e dependem do problema e do modelo adotado. </a:t>
            </a:r>
            <a:r>
              <a:rPr lang="pt-BR" dirty="0" smtClean="0"/>
              <a:t>Portanto, cai-se de certa forma, no problema da tentativa e erro.</a:t>
            </a:r>
          </a:p>
          <a:p>
            <a:pPr lvl="1" algn="just"/>
            <a:r>
              <a:rPr lang="pt-BR" dirty="0" smtClean="0"/>
              <a:t>O ajuste dos parâmetros dos esquemas de variação programada é custoso.</a:t>
            </a:r>
          </a:p>
          <a:p>
            <a:pPr lvl="1" algn="just"/>
            <a:r>
              <a:rPr lang="pt-BR" dirty="0" smtClean="0"/>
              <a:t>Outra desvantagem é que o mesmo passo de aprendizado é aplicado ao ajuste de todos os pesos.</a:t>
            </a:r>
            <a:endParaRPr lang="pt-BR" dirty="0"/>
          </a:p>
          <a:p>
            <a:pPr lvl="1" algn="just"/>
            <a:r>
              <a:rPr lang="pt-BR" b="1" dirty="0" smtClean="0"/>
              <a:t>Exemplos</a:t>
            </a:r>
            <a:r>
              <a:rPr lang="pt-BR" dirty="0" smtClean="0"/>
              <a:t>: </a:t>
            </a:r>
            <a:r>
              <a:rPr lang="pt-BR" dirty="0"/>
              <a:t>Momentum, </a:t>
            </a:r>
            <a:r>
              <a:rPr lang="pt-BR" dirty="0" smtClean="0"/>
              <a:t>Decaimento exponencial</a:t>
            </a:r>
            <a:r>
              <a:rPr lang="pt-BR" dirty="0"/>
              <a:t>, </a:t>
            </a:r>
            <a:r>
              <a:rPr lang="pt-BR" dirty="0" smtClean="0"/>
              <a:t>Decaimento por etapas, etc</a:t>
            </a:r>
            <a:r>
              <a:rPr lang="pt-BR" dirty="0"/>
              <a:t>. </a:t>
            </a:r>
            <a:endParaRPr lang="pt-BR" dirty="0" smtClean="0"/>
          </a:p>
        </p:txBody>
      </p:sp>
    </p:spTree>
    <p:extLst>
      <p:ext uri="{BB962C8B-B14F-4D97-AF65-F5344CB8AC3E}">
        <p14:creationId xmlns:p14="http://schemas.microsoft.com/office/powerpoint/2010/main" val="1276600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a:t>
            </a:r>
            <a:r>
              <a:rPr lang="pt-BR" dirty="0" smtClean="0"/>
              <a:t>de </a:t>
            </a:r>
            <a:r>
              <a:rPr lang="el-GR" dirty="0" smtClean="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smtClean="0"/>
              <a:t>Variação ou decaimento adaptativo</a:t>
            </a:r>
            <a:r>
              <a:rPr lang="pt-BR" dirty="0" smtClean="0"/>
              <a:t>: passo é adaptativamente ajustado de acordo com a performance do modelo além disso possui </a:t>
            </a:r>
            <a:r>
              <a:rPr lang="pt-BR" dirty="0"/>
              <a:t>passos diferentes para cada parâmetro do modelo e os atualiza independentemente. </a:t>
            </a:r>
            <a:endParaRPr lang="pt-BR" dirty="0" smtClean="0"/>
          </a:p>
          <a:p>
            <a:pPr lvl="1" algn="just"/>
            <a:r>
              <a:rPr lang="pt-BR" dirty="0" smtClean="0"/>
              <a:t>Os </a:t>
            </a:r>
            <a:r>
              <a:rPr lang="pt-BR" dirty="0"/>
              <a:t>passos são atualizados de acordo com valores obtidos pelo modelo (e.g., média movente dos gradientes). </a:t>
            </a:r>
            <a:endParaRPr lang="pt-BR" dirty="0" smtClean="0"/>
          </a:p>
          <a:p>
            <a:pPr lvl="1" algn="just"/>
            <a:r>
              <a:rPr lang="pt-BR" dirty="0" smtClean="0"/>
              <a:t>Na maioria </a:t>
            </a:r>
            <a:r>
              <a:rPr lang="pt-BR" dirty="0"/>
              <a:t>dos casos, não </a:t>
            </a:r>
            <a:r>
              <a:rPr lang="pt-BR" dirty="0" smtClean="0"/>
              <a:t>é necessário se ajustar manualmente nenhum parâmetro como no caso dos esquemas de variação programada.</a:t>
            </a:r>
          </a:p>
          <a:p>
            <a:pPr lvl="1" algn="just"/>
            <a:r>
              <a:rPr lang="pt-BR" dirty="0" smtClean="0"/>
              <a:t>E quando existe algum parâmetro a ser ajustado o esquema normalmente funciona muito bem para uma grande gama de valores.</a:t>
            </a:r>
            <a:endParaRPr lang="pt-BR" dirty="0"/>
          </a:p>
          <a:p>
            <a:pPr lvl="1" algn="just"/>
            <a:r>
              <a:rPr lang="pt-BR" b="1" dirty="0" smtClean="0"/>
              <a:t>Exemplos</a:t>
            </a:r>
            <a:r>
              <a:rPr lang="pt-BR" dirty="0" smtClean="0"/>
              <a:t>: </a:t>
            </a:r>
            <a:r>
              <a:rPr lang="pt-BR" dirty="0"/>
              <a:t>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a:t>
                </a:r>
                <a:r>
                  <a:rPr lang="pt-BR" dirty="0" smtClean="0"/>
                  <a:t>diferentes versões </a:t>
                </a:r>
                <a:r>
                  <a:rPr lang="pt-BR" dirty="0"/>
                  <a:t>para </a:t>
                </a:r>
                <a:r>
                  <a:rPr lang="pt-BR" dirty="0" smtClean="0"/>
                  <a:t>a implementação do </a:t>
                </a:r>
                <a:r>
                  <a:rPr lang="pt-BR" dirty="0"/>
                  <a:t>algoritmo do Gradiente Descendente</a:t>
                </a:r>
                <a:r>
                  <a:rPr lang="pt-BR" dirty="0" smtClean="0"/>
                  <a:t>: Batelada, Estocástico e Mini-Batch.</a:t>
                </a:r>
                <a:endParaRPr lang="pt-BR" dirty="0"/>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a:t>
                </a:r>
                <a:r>
                  <a:rPr lang="pt-BR" dirty="0" smtClean="0"/>
                  <a:t>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
                </a:r>
                <a:r>
                  <a:rPr lang="pt-BR" dirty="0" smtClean="0"/>
                  <a:t>atributos e </a:t>
                </a:r>
                <a:r>
                  <a:rPr lang="pt-BR" dirty="0"/>
                  <a:t>rótulos de </a:t>
                </a:r>
                <a:r>
                  <a:rPr lang="pt-BR" dirty="0" smtClean="0"/>
                  <a:t>treinamento, ou seja, o conjunto de treinamento.</a:t>
                </a:r>
                <a:endParaRPr lang="pt-BR" dirty="0"/>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Estocástico</a:t>
                </a:r>
                <a:r>
                  <a:rPr lang="pt-BR" dirty="0"/>
                  <a:t>: também conhecido como </a:t>
                </a:r>
                <a:r>
                  <a:rPr lang="pt-BR" b="1" i="1" dirty="0"/>
                  <a:t>online</a:t>
                </a:r>
                <a:r>
                  <a:rPr lang="pt-BR" dirty="0"/>
                  <a:t> ou </a:t>
                </a:r>
                <a:r>
                  <a:rPr lang="pt-BR" b="1" i="1" dirty="0"/>
                  <a:t>incremental</a:t>
                </a:r>
                <a:r>
                  <a:rPr lang="pt-BR" dirty="0"/>
                  <a:t> (exemplo-a-exemplo). Os </a:t>
                </a:r>
                <a:r>
                  <a:rPr lang="pt-BR" dirty="0" smtClean="0"/>
                  <a:t>pesos do </a:t>
                </a:r>
                <a:r>
                  <a:rPr lang="pt-BR" dirty="0"/>
                  <a:t>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a:t>
                </a:r>
                <a:r>
                  <a:rPr lang="pt-BR" dirty="0" smtClean="0"/>
                  <a:t>exemplo de treinamento. </a:t>
                </a:r>
                <a:endParaRPr lang="pt-BR" dirty="0"/>
              </a:p>
              <a:p>
                <a:pPr lvl="1" algn="just">
                  <a:buFont typeface="Courier New" panose="02070309020205020404" pitchFamily="49" charset="0"/>
                  <a:buChar char="o"/>
                </a:pPr>
                <a:r>
                  <a:rPr lang="pt-BR" dirty="0"/>
                  <a:t>Pode ser utilizado quando os </a:t>
                </a:r>
                <a:r>
                  <a:rPr lang="pt-BR" dirty="0" smtClean="0"/>
                  <a:t>atributos e </a:t>
                </a:r>
                <a:r>
                  <a:rPr lang="pt-BR" dirty="0"/>
                  <a:t>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
                </a:r>
                <a:r>
                  <a:rPr lang="pt-BR" dirty="0" smtClean="0"/>
                  <a:t>atributo/rótulo </a:t>
                </a:r>
                <a:r>
                  <a:rPr lang="pt-BR" dirty="0"/>
                  <a:t>a cada iteração (i.e., atualização dos </a:t>
                </a:r>
                <a:r>
                  <a:rPr lang="pt-BR" dirty="0" smtClean="0"/>
                  <a:t>pesos).</a:t>
                </a:r>
                <a:endParaRPr lang="pt-BR" dirty="0"/>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smtClean="0"/>
                  <a:t>O uso de esquemas para variação do </a:t>
                </a:r>
                <a:r>
                  <a:rPr lang="pt-BR" dirty="0"/>
                  <a:t>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smtClean="0"/>
                  <a:t>Mini-batch</a:t>
                </a:r>
                <a:r>
                  <a:rPr lang="pt-BR" dirty="0"/>
                  <a:t>: é um meio-termo entre as duas versões anteriores. O conjunto de treinamento é dividido em vários subconjuntos (mini-batches</a:t>
                </a:r>
                <a:r>
                  <a:rPr lang="pt-BR" dirty="0" smtClean="0"/>
                  <a:t>) </a:t>
                </a:r>
                <a:r>
                  <a:rPr lang="pt-BR" dirty="0"/>
                  <a:t>com elementos </a:t>
                </a:r>
                <a:r>
                  <a:rPr lang="pt-BR" dirty="0" smtClean="0"/>
                  <a:t>aleatórios (i.e., par atributo/rótulo), onde </a:t>
                </a:r>
                <a:r>
                  <a:rPr lang="pt-BR" dirty="0"/>
                  <a:t>os </a:t>
                </a:r>
                <a:r>
                  <a:rPr lang="pt-BR" dirty="0" smtClean="0"/>
                  <a:t>pesos do </a:t>
                </a:r>
                <a:r>
                  <a:rPr lang="pt-BR" dirty="0"/>
                  <a:t>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a:t>
                </a:r>
                <a:r>
                  <a:rPr lang="pt-BR" dirty="0" smtClean="0"/>
                  <a:t>ser </a:t>
                </a:r>
                <a:r>
                  <a:rPr lang="pt-BR" dirty="0"/>
                  <a:t>visto como uma generalização </a:t>
                </a:r>
                <a:r>
                  <a:rPr lang="pt-BR" dirty="0" smtClean="0"/>
                  <a:t>das 2 versões anteriores:</a:t>
                </a:r>
              </a:p>
              <a:p>
                <a:pPr lvl="1" algn="just"/>
                <a:r>
                  <a:rPr lang="pt-BR" dirty="0" smtClean="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smtClean="0"/>
                  <a:t>, então se torna o GD em batelada.</a:t>
                </a:r>
              </a:p>
              <a:p>
                <a:pPr lvl="1" algn="just"/>
                <a:r>
                  <a:rPr lang="pt-BR" dirty="0" smtClean="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smtClean="0"/>
                  <a:t>, então se torna o GD estocástico.</a:t>
                </a:r>
              </a:p>
              <a:p>
                <a:pPr algn="just"/>
                <a:r>
                  <a:rPr lang="pt-BR" dirty="0" smtClean="0"/>
                  <a:t>Tem convergência mais rápida do que o GD em batelada mas mais lenta do que o GD estocástico.</a:t>
                </a:r>
              </a:p>
              <a:p>
                <a:pPr algn="just"/>
                <a:r>
                  <a:rPr lang="pt-BR" dirty="0" smtClean="0"/>
                  <a:t>Convergência depende do tamanho do mini-batch.</a:t>
                </a:r>
              </a:p>
              <a:p>
                <a:pPr algn="just"/>
                <a:r>
                  <a:rPr lang="pt-BR" dirty="0" smtClean="0"/>
                  <a:t>Pode usar </a:t>
                </a:r>
                <a:r>
                  <a:rPr lang="pt-BR" dirty="0"/>
                  <a:t>esquemas </a:t>
                </a:r>
                <a:r>
                  <a:rPr lang="pt-BR" dirty="0" smtClean="0"/>
                  <a:t>de variação </a:t>
                </a:r>
                <a:r>
                  <a:rPr lang="pt-BR" dirty="0"/>
                  <a:t>do passo de aprendizagem </a:t>
                </a:r>
                <a:r>
                  <a:rPr lang="pt-BR" dirty="0" smtClean="0"/>
                  <a:t>para melhorar a convergência.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Tree>
    <p:extLst>
      <p:ext uri="{BB962C8B-B14F-4D97-AF65-F5344CB8AC3E}">
        <p14:creationId xmlns:p14="http://schemas.microsoft.com/office/powerpoint/2010/main" val="3811735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a:t>
            </a:r>
            <a:r>
              <a:rPr lang="pt-BR" dirty="0" smtClean="0"/>
              <a:t>em linha reta para lá</a:t>
            </a:r>
            <a:r>
              <a:rPr lang="pt-BR" dirty="0"/>
              <a:t>.</a:t>
            </a:r>
          </a:p>
          <a:p>
            <a:r>
              <a:rPr lang="pt-BR" dirty="0"/>
              <a:t>Enquanto </a:t>
            </a:r>
            <a:r>
              <a:rPr lang="pt-BR" b="1" i="1" dirty="0"/>
              <a:t>SGD</a:t>
            </a:r>
            <a:r>
              <a:rPr lang="pt-BR" dirty="0"/>
              <a:t> </a:t>
            </a:r>
            <a:r>
              <a:rPr lang="pt-BR" dirty="0" smtClean="0"/>
              <a:t>e o </a:t>
            </a:r>
            <a:r>
              <a:rPr lang="pt-BR" b="1" i="1" dirty="0"/>
              <a:t>mini-batch</a:t>
            </a:r>
            <a:r>
              <a:rPr lang="pt-BR" dirty="0"/>
              <a:t> continuam a </a:t>
            </a:r>
            <a:r>
              <a:rPr lang="pt-BR" dirty="0" smtClean="0"/>
              <a:t>caminhar ao redor do </a:t>
            </a:r>
            <a:r>
              <a:rPr lang="pt-BR" dirty="0"/>
              <a:t>mínimo.</a:t>
            </a:r>
          </a:p>
          <a:p>
            <a:r>
              <a:rPr lang="pt-BR" dirty="0"/>
              <a:t>O progresso do </a:t>
            </a:r>
            <a:r>
              <a:rPr lang="pt-BR" b="1" i="1" dirty="0"/>
              <a:t>mini-batch</a:t>
            </a:r>
            <a:r>
              <a:rPr lang="pt-BR" dirty="0"/>
              <a:t> é menos irregular do que com o </a:t>
            </a:r>
            <a:r>
              <a:rPr lang="pt-BR" b="1" i="1" dirty="0" smtClean="0"/>
              <a:t>SGD</a:t>
            </a:r>
            <a:r>
              <a:rPr lang="pt-BR" dirty="0" smtClean="0"/>
              <a:t>, mas depende do tamanho do mini-batch.</a:t>
            </a:r>
            <a:endParaRPr lang="pt-BR" dirty="0"/>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t>
            </a:r>
            <a:r>
              <a:rPr lang="pt-BR" dirty="0" smtClean="0"/>
              <a:t>ajuste do </a:t>
            </a:r>
            <a:r>
              <a:rPr lang="pt-BR" dirty="0"/>
              <a:t>passo de aprendizagem </a:t>
            </a:r>
            <a:r>
              <a:rPr lang="pt-BR" dirty="0" smtClean="0"/>
              <a:t>fosse usada</a:t>
            </a:r>
            <a:r>
              <a:rPr lang="pt-BR" dirty="0"/>
              <a:t>.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objetivo</a:t>
            </a: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a:t>
            </a:r>
            <a:r>
              <a:rPr lang="pt-BR" dirty="0" smtClean="0"/>
              <a:t>Gradiente Descendente por Batelada</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a:t>
                </a:r>
                <a:r>
                  <a:rPr lang="pt-BR" dirty="0" smtClean="0"/>
                  <a:t>para </a:t>
                </a:r>
                <a:r>
                  <a:rPr lang="pt-BR" dirty="0"/>
                  <a:t>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a:t>
                </a:r>
                <a:r>
                  <a:rPr lang="pt-BR" dirty="0" smtClean="0"/>
                  <a:t>da superfície de erro é </a:t>
                </a:r>
                <a:r>
                  <a:rPr lang="pt-BR" dirty="0"/>
                  <a:t>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8059451" y="5197452"/>
            <a:ext cx="4132549" cy="369332"/>
          </a:xfrm>
          <a:prstGeom prst="rect">
            <a:avLst/>
          </a:prstGeom>
          <a:noFill/>
        </p:spPr>
        <p:txBody>
          <a:bodyPr wrap="square" rtlCol="0">
            <a:spAutoFit/>
          </a:bodyPr>
          <a:lstStyle/>
          <a:p>
            <a:pPr algn="ctr"/>
            <a:r>
              <a:rPr lang="pt-BR" dirty="0" smtClean="0">
                <a:hlinkClick r:id="rId6"/>
              </a:rPr>
              <a:t>Exemplo Batch GD</a:t>
            </a:r>
            <a:endParaRPr lang="pt-BR" dirty="0" smtClean="0"/>
          </a:p>
        </p:txBody>
      </p:sp>
    </p:spTree>
    <p:extLst>
      <p:ext uri="{BB962C8B-B14F-4D97-AF65-F5344CB8AC3E}">
        <p14:creationId xmlns:p14="http://schemas.microsoft.com/office/powerpoint/2010/main" val="231517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34759"/>
                <a:ext cx="7988532" cy="2023241"/>
              </a:xfrm>
            </p:spPr>
            <p:txBody>
              <a:bodyPr>
                <a:normAutofit fontScale="62500" lnSpcReduction="20000"/>
              </a:bodyPr>
              <a:lstStyle/>
              <a:p>
                <a:r>
                  <a:rPr lang="pt-BR" sz="2000" dirty="0"/>
                  <a:t>Devido à sua natureza estocástica, não apresenta um caminho regular/direto para o mínimo, mudando de direção várias vezes.</a:t>
                </a:r>
              </a:p>
              <a:p>
                <a:r>
                  <a:rPr lang="pt-BR" sz="2000" dirty="0"/>
                  <a:t>O algoritmo não diminui suavemente até atingir o mínimo, fica “</a:t>
                </a:r>
                <a:r>
                  <a:rPr lang="pt-BR" sz="2000" i="1" dirty="0"/>
                  <a:t>oscilando</a:t>
                </a:r>
                <a:r>
                  <a:rPr lang="pt-BR" sz="2000" dirty="0"/>
                  <a:t>” </a:t>
                </a:r>
                <a:r>
                  <a:rPr lang="pt-BR" sz="2000" dirty="0" smtClean="0"/>
                  <a:t>ou “</a:t>
                </a:r>
                <a:r>
                  <a:rPr lang="pt-BR" sz="2000" i="1" dirty="0" smtClean="0"/>
                  <a:t>ricocheteando</a:t>
                </a:r>
                <a:r>
                  <a:rPr lang="pt-BR" sz="2000" dirty="0" smtClean="0"/>
                  <a:t>” em </a:t>
                </a:r>
                <a:r>
                  <a:rPr lang="pt-BR" sz="2000" dirty="0"/>
                  <a:t>torno dele.</a:t>
                </a:r>
              </a:p>
              <a:p>
                <a:r>
                  <a:rPr lang="pt-BR" sz="2000" dirty="0"/>
                  <a:t>Quando o algoritmo para, os valores finais dos parâmetros são bons, mas não são ótimos.</a:t>
                </a:r>
              </a:p>
              <a:p>
                <a:r>
                  <a:rPr lang="pt-BR" sz="2000" dirty="0"/>
                  <a:t>A convergência ocorre apenas na média.</a:t>
                </a:r>
              </a:p>
              <a:p>
                <a:r>
                  <a:rPr lang="pt-BR" sz="2000" dirty="0"/>
                  <a:t>Tempo de treinamento é menor, nesse caso, </a:t>
                </a:r>
                <a:r>
                  <a:rPr lang="pt-BR" sz="2000" dirty="0" smtClean="0"/>
                  <a:t>com apenas </a:t>
                </a:r>
                <a:r>
                  <a:rPr lang="pt-BR" sz="2000" dirty="0"/>
                  <a:t>uma </a:t>
                </a:r>
                <a:r>
                  <a:rPr lang="pt-BR" sz="2000" dirty="0" smtClean="0"/>
                  <a:t>época </a:t>
                </a:r>
                <a:r>
                  <a:rPr lang="pt-BR" sz="2000" dirty="0"/>
                  <a:t>o algoritmo </a:t>
                </a:r>
                <a:r>
                  <a:rPr lang="pt-BR" sz="2000" dirty="0" smtClean="0"/>
                  <a:t>já se </a:t>
                </a:r>
                <a:r>
                  <a:rPr lang="pt-BR" sz="2000" dirty="0"/>
                  <a:t>aproxima do ponto ótimo.</a:t>
                </a:r>
              </a:p>
              <a:p>
                <a:r>
                  <a:rPr lang="pt-BR" sz="2000" dirty="0"/>
                  <a:t>Necessita de um esquema de ajuste do passo de aprendizagem, </a:t>
                </a:r>
                <a14:m>
                  <m:oMath xmlns:m="http://schemas.openxmlformats.org/officeDocument/2006/math">
                    <m:r>
                      <a:rPr lang="pt-BR" sz="2000" i="1">
                        <a:latin typeface="Cambria Math" panose="02040503050406030204" pitchFamily="18" charset="0"/>
                        <a:ea typeface="Cambria Math" panose="02040503050406030204" pitchFamily="18" charset="0"/>
                      </a:rPr>
                      <m:t>𝛼</m:t>
                    </m:r>
                  </m:oMath>
                </a14:m>
                <a:r>
                  <a:rPr lang="pt-BR" sz="2000" dirty="0"/>
                  <a:t>, para ficar mais “</a:t>
                </a:r>
                <a:r>
                  <a:rPr lang="pt-BR" sz="2000" i="1" dirty="0"/>
                  <a:t>comportado”</a:t>
                </a:r>
                <a:r>
                  <a:rPr lang="pt-BR"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34759"/>
                <a:ext cx="7988532" cy="2023241"/>
              </a:xfrm>
              <a:blipFill rotWithShape="0">
                <a:blip r:embed="rId3"/>
                <a:stretch>
                  <a:fillRect t="-2711"/>
                </a:stretch>
              </a:blipFill>
            </p:spPr>
            <p:txBody>
              <a:bodyPr/>
              <a:lstStyle/>
              <a:p>
                <a:r>
                  <a:rPr lang="pt-BR">
                    <a:noFill/>
                  </a:rPr>
                  <a:t> </a:t>
                </a:r>
              </a:p>
            </p:txBody>
          </p:sp>
        </mc:Fallback>
      </mc:AlternateContent>
      <p:sp>
        <p:nvSpPr>
          <p:cNvPr id="4" name="Rectangle 3"/>
          <p:cNvSpPr/>
          <p:nvPr/>
        </p:nvSpPr>
        <p:spPr>
          <a:xfrm>
            <a:off x="838199" y="156456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8" name="Picture 7"/>
          <p:cNvPicPr>
            <a:picLocks noChangeAspect="1"/>
          </p:cNvPicPr>
          <p:nvPr/>
        </p:nvPicPr>
        <p:blipFill rotWithShape="1">
          <a:blip r:embed="rId4"/>
          <a:srcRect l="19299" t="14327" r="8364" b="9474"/>
          <a:stretch/>
        </p:blipFill>
        <p:spPr>
          <a:xfrm>
            <a:off x="4391227" y="1079663"/>
            <a:ext cx="3040007" cy="3202254"/>
          </a:xfrm>
          <a:prstGeom prst="rect">
            <a:avLst/>
          </a:prstGeom>
        </p:spPr>
      </p:pic>
      <p:pic>
        <p:nvPicPr>
          <p:cNvPr id="9" name="Picture 8"/>
          <p:cNvPicPr>
            <a:picLocks noChangeAspect="1"/>
          </p:cNvPicPr>
          <p:nvPr/>
        </p:nvPicPr>
        <p:blipFill rotWithShape="1">
          <a:blip r:embed="rId5"/>
          <a:srcRect l="3536" t="8173" r="9081" b="3809"/>
          <a:stretch/>
        </p:blipFill>
        <p:spPr>
          <a:xfrm>
            <a:off x="8088213" y="1079662"/>
            <a:ext cx="3179163" cy="3202255"/>
          </a:xfrm>
          <a:prstGeom prst="rect">
            <a:avLst/>
          </a:prstGeom>
        </p:spPr>
      </p:pic>
      <p:sp>
        <p:nvSpPr>
          <p:cNvPr id="7" name="TextBox 6"/>
          <p:cNvSpPr txBox="1"/>
          <p:nvPr/>
        </p:nvSpPr>
        <p:spPr>
          <a:xfrm>
            <a:off x="6511225" y="4281917"/>
            <a:ext cx="2742503" cy="369332"/>
          </a:xfrm>
          <a:prstGeom prst="rect">
            <a:avLst/>
          </a:prstGeom>
          <a:noFill/>
        </p:spPr>
        <p:txBody>
          <a:bodyPr wrap="square" rtlCol="0">
            <a:spAutoFit/>
          </a:bodyPr>
          <a:lstStyle/>
          <a:p>
            <a:r>
              <a:rPr lang="pt-BR" dirty="0" smtClean="0">
                <a:hlinkClick r:id="rId6"/>
              </a:rPr>
              <a:t>Exemplo GD estocástico</a:t>
            </a:r>
            <a:endParaRPr lang="pt-BR" dirty="0"/>
          </a:p>
        </p:txBody>
      </p:sp>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2353"/>
                <a:ext cx="10751288" cy="2080863"/>
              </a:xfrm>
            </p:spPr>
            <p:txBody>
              <a:bodyPr>
                <a:normAutofit lnSpcReduction="10000"/>
              </a:bodyPr>
              <a:lstStyle/>
              <a:p>
                <a:r>
                  <a:rPr lang="pt-BR" dirty="0"/>
                  <a:t>Dado que você tenha entradas (features/exemplos), </a:t>
                </a:r>
                <a:r>
                  <a:rPr lang="pt-BR" b="1" i="1" dirty="0"/>
                  <a:t>x</a:t>
                </a:r>
                <a:r>
                  <a:rPr lang="pt-BR" dirty="0"/>
                  <a:t>, e saídas (</a:t>
                </a:r>
                <a:r>
                  <a:rPr lang="pt-BR" dirty="0" err="1"/>
                  <a:t>labels</a:t>
                </a:r>
                <a:r>
                  <a:rPr lang="pt-BR" dirty="0"/>
                  <a:t>), </a:t>
                </a:r>
                <a:r>
                  <a:rPr lang="pt-BR" b="1" i="1" dirty="0"/>
                  <a:t>y</a:t>
                </a:r>
                <a:r>
                  <a:rPr lang="pt-BR" dirty="0"/>
                  <a:t>, de um sistema modelado por uma </a:t>
                </a:r>
                <a:r>
                  <a:rPr lang="pt-BR" b="1" i="1" dirty="0"/>
                  <a:t>função objetivo </a:t>
                </a:r>
                <a:r>
                  <a:rPr lang="pt-BR" dirty="0"/>
                  <a:t>desconhecida,</a:t>
                </a:r>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dirty="0"/>
                  <a:t>O que você faria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aproximasse</a:t>
                </a:r>
                <a:r>
                  <a:rPr lang="pt-BR" dirty="0"/>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751288" cy="2080863"/>
              </a:xfrm>
              <a:blipFill>
                <a:blip r:embed="rId3"/>
                <a:stretch>
                  <a:fillRect l="-1021" t="-6745" r="-1191" b="-1466"/>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6048" t="5136" r="8511"/>
          <a:stretch/>
        </p:blipFill>
        <p:spPr>
          <a:xfrm>
            <a:off x="4108485" y="3462528"/>
            <a:ext cx="3975029" cy="3310128"/>
          </a:xfrm>
          <a:prstGeom prst="rect">
            <a:avLst/>
          </a:prstGeom>
        </p:spPr>
      </p:pic>
    </p:spTree>
    <p:extLst>
      <p:ext uri="{BB962C8B-B14F-4D97-AF65-F5344CB8AC3E}">
        <p14:creationId xmlns:p14="http://schemas.microsoft.com/office/powerpoint/2010/main" val="2437199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1024616" cy="1140805"/>
              </a:xfrm>
            </p:spPr>
            <p:txBody>
              <a:bodyPr>
                <a:normAutofit fontScale="90000"/>
              </a:bodyPr>
              <a:lstStyle/>
              <a:p>
                <a:r>
                  <a:rPr lang="pt-BR" dirty="0"/>
                  <a:t>Implementação: Gradiente Descendente Estocástico com Esquema de </a:t>
                </a:r>
                <a:r>
                  <a:rPr lang="pt-BR" dirty="0" smtClean="0"/>
                  <a:t>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1024616" cy="1140805"/>
              </a:xfrm>
              <a:blipFill rotWithShape="0">
                <a:blip r:embed="rId3"/>
                <a:stretch>
                  <a:fillRect l="-1991" t="-17112" r="-940" b="-25134"/>
                </a:stretch>
              </a:blipFill>
            </p:spPr>
            <p:txBody>
              <a:bodyPr/>
              <a:lstStyle/>
              <a:p>
                <a:r>
                  <a:rPr lang="pt-BR">
                    <a:noFill/>
                  </a:rPr>
                  <a:t> </a:t>
                </a:r>
              </a:p>
            </p:txBody>
          </p:sp>
        </mc:Fallback>
      </mc:AlternateContent>
      <p:sp>
        <p:nvSpPr>
          <p:cNvPr id="3" name="Content Placeholder 2"/>
          <p:cNvSpPr>
            <a:spLocks noGrp="1"/>
          </p:cNvSpPr>
          <p:nvPr>
            <p:ph idx="1"/>
          </p:nvPr>
        </p:nvSpPr>
        <p:spPr>
          <a:xfrm>
            <a:off x="4650828" y="5078329"/>
            <a:ext cx="7468062" cy="1779671"/>
          </a:xfrm>
        </p:spPr>
        <p:txBody>
          <a:bodyPr>
            <a:normAutofit fontScale="55000" lnSpcReduction="20000"/>
          </a:bodyPr>
          <a:lstStyle/>
          <a:p>
            <a:r>
              <a:rPr lang="pt-BR" dirty="0"/>
              <a:t>Exemplo com </a:t>
            </a:r>
            <a:r>
              <a:rPr lang="pt-BR" dirty="0" smtClean="0"/>
              <a:t>esquema de </a:t>
            </a:r>
            <a:r>
              <a:rPr lang="pt-BR" dirty="0"/>
              <a:t>variação </a:t>
            </a:r>
            <a:r>
              <a:rPr lang="pt-BR" dirty="0" smtClean="0"/>
              <a:t>do passo conhecido </a:t>
            </a:r>
            <a:r>
              <a:rPr lang="pt-BR" dirty="0"/>
              <a:t>como “decaimento </a:t>
            </a:r>
            <a:r>
              <a:rPr lang="pt-BR" dirty="0" smtClean="0"/>
              <a:t>gradual”</a:t>
            </a:r>
            <a:endParaRPr lang="pt-BR" dirty="0"/>
          </a:p>
          <a:p>
            <a:r>
              <a:rPr lang="pt-BR" dirty="0"/>
              <a:t>O caminho também não é direto/regular para o mínimo.</a:t>
            </a:r>
          </a:p>
          <a:p>
            <a:r>
              <a:rPr lang="pt-BR" dirty="0" smtClean="0"/>
              <a:t>Apresenta algumas mudanças </a:t>
            </a:r>
            <a:r>
              <a:rPr lang="pt-BR" dirty="0"/>
              <a:t>de direção ao longo do caminho.</a:t>
            </a:r>
          </a:p>
          <a:p>
            <a:r>
              <a:rPr lang="pt-BR" dirty="0"/>
              <a:t>Oscilação em torno do mínimo </a:t>
            </a:r>
            <a:r>
              <a:rPr lang="pt-BR" dirty="0" smtClean="0"/>
              <a:t>é </a:t>
            </a:r>
            <a:r>
              <a:rPr lang="pt-BR" dirty="0"/>
              <a:t>bastante minimizada pelo esquema de variação do </a:t>
            </a:r>
            <a:r>
              <a:rPr lang="pt-BR" dirty="0" smtClean="0"/>
              <a:t>passo.</a:t>
            </a:r>
            <a:endParaRPr lang="pt-BR" dirty="0"/>
          </a:p>
          <a:p>
            <a:r>
              <a:rPr lang="pt-BR" dirty="0"/>
              <a:t>Os passos começam com grandes valores e depois diminuem cada vez mais, permitindo que o algoritmo se estabilize próximo ao mínimo global.</a:t>
            </a:r>
          </a:p>
        </p:txBody>
      </p:sp>
      <p:sp>
        <p:nvSpPr>
          <p:cNvPr id="4" name="Rectangle 3"/>
          <p:cNvSpPr/>
          <p:nvPr/>
        </p:nvSpPr>
        <p:spPr>
          <a:xfrm>
            <a:off x="838199" y="1428365"/>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smtClean="0">
                <a:solidFill>
                  <a:srgbClr val="008000"/>
                </a:solidFill>
                <a:highlight>
                  <a:srgbClr val="FFFFFF"/>
                </a:highlight>
              </a:rPr>
              <a:t># </a:t>
            </a:r>
            <a:r>
              <a:rPr lang="pt-BR" sz="1000" dirty="0">
                <a:solidFill>
                  <a:srgbClr val="008000"/>
                </a:solidFill>
                <a:highlight>
                  <a:srgbClr val="FFFFFF"/>
                </a:highlight>
              </a:rPr>
              <a:t>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smtClean="0">
                <a:solidFill>
                  <a:srgbClr val="008000"/>
                </a:solidFill>
                <a:highlight>
                  <a:srgbClr val="FFFFFF"/>
                </a:highlight>
              </a:rPr>
              <a:t># Learning schedule function.</a:t>
            </a:r>
            <a:endParaRPr lang="pt-BR" sz="1000" dirty="0" smtClean="0">
              <a:solidFill>
                <a:srgbClr val="000000"/>
              </a:solidFill>
              <a:highlight>
                <a:srgbClr val="FFFFFF"/>
              </a:highlight>
            </a:endParaRPr>
          </a:p>
          <a:p>
            <a:r>
              <a:rPr lang="pt-BR" sz="1000" b="1" dirty="0" smtClean="0">
                <a:solidFill>
                  <a:srgbClr val="0000FF"/>
                </a:solidFill>
                <a:highlight>
                  <a:srgbClr val="FFFFFF"/>
                </a:highlight>
              </a:rPr>
              <a:t>def</a:t>
            </a:r>
            <a:r>
              <a:rPr lang="pt-BR" sz="1000" dirty="0" smtClean="0">
                <a:solidFill>
                  <a:srgbClr val="000000"/>
                </a:solidFill>
                <a:highlight>
                  <a:srgbClr val="FFFFFF"/>
                </a:highlight>
              </a:rPr>
              <a:t> </a:t>
            </a:r>
            <a:r>
              <a:rPr lang="pt-BR" sz="1000" dirty="0" smtClean="0">
                <a:solidFill>
                  <a:srgbClr val="FF00FF"/>
                </a:solidFill>
                <a:highlight>
                  <a:srgbClr val="FFFFFF"/>
                </a:highlight>
              </a:rPr>
              <a:t>learning_schedule</a:t>
            </a:r>
            <a:r>
              <a:rPr lang="pt-BR" sz="1000" b="1" dirty="0" smtClean="0">
                <a:solidFill>
                  <a:srgbClr val="000080"/>
                </a:solidFill>
                <a:highlight>
                  <a:srgbClr val="FFFFFF"/>
                </a:highlight>
              </a:rPr>
              <a:t>(</a:t>
            </a:r>
            <a:r>
              <a:rPr lang="pt-BR" sz="1000" dirty="0" smtClean="0">
                <a:solidFill>
                  <a:srgbClr val="000000"/>
                </a:solidFill>
                <a:highlight>
                  <a:srgbClr val="FFFFFF"/>
                </a:highlight>
              </a:rPr>
              <a:t>alpha_int</a:t>
            </a:r>
            <a:r>
              <a:rPr lang="pt-BR" sz="1000" b="1" dirty="0" smtClean="0">
                <a:solidFill>
                  <a:srgbClr val="000080"/>
                </a:solidFill>
                <a:highlight>
                  <a:srgbClr val="FFFFFF"/>
                </a:highlight>
              </a:rPr>
              <a:t>,</a:t>
            </a:r>
            <a:r>
              <a:rPr lang="pt-BR" sz="1000" dirty="0" smtClean="0">
                <a:solidFill>
                  <a:srgbClr val="000000"/>
                </a:solidFill>
                <a:highlight>
                  <a:srgbClr val="FFFFFF"/>
                </a:highlight>
              </a:rPr>
              <a:t> t</a:t>
            </a:r>
            <a:r>
              <a:rPr lang="pt-BR" sz="1000" b="1" dirty="0" smtClean="0">
                <a:solidFill>
                  <a:srgbClr val="000080"/>
                </a:solidFill>
                <a:highlight>
                  <a:srgbClr val="FFFFFF"/>
                </a:highlight>
              </a:rPr>
              <a:t>):</a:t>
            </a:r>
            <a:endParaRPr lang="pt-BR" sz="1000" dirty="0" smtClean="0">
              <a:solidFill>
                <a:srgbClr val="000000"/>
              </a:solidFill>
              <a:highlight>
                <a:srgbClr val="FFFFFF"/>
              </a:highlight>
            </a:endParaRPr>
          </a:p>
          <a:p>
            <a:r>
              <a:rPr lang="pt-BR" sz="1000" dirty="0">
                <a:solidFill>
                  <a:srgbClr val="000000"/>
                </a:solidFill>
                <a:highlight>
                  <a:srgbClr val="FFFFFF"/>
                </a:highlight>
              </a:rPr>
              <a:t> </a:t>
            </a:r>
            <a:r>
              <a:rPr lang="pt-BR" sz="1000" dirty="0" smtClean="0">
                <a:solidFill>
                  <a:srgbClr val="000000"/>
                </a:solidFill>
                <a:highlight>
                  <a:srgbClr val="FFFFFF"/>
                </a:highlight>
              </a:rPr>
              <a:t>       </a:t>
            </a:r>
            <a:r>
              <a:rPr lang="pt-BR" sz="1000" dirty="0" smtClean="0">
                <a:solidFill>
                  <a:srgbClr val="000000"/>
                </a:solidFill>
                <a:highlight>
                  <a:srgbClr val="FFFFFF"/>
                </a:highlight>
                <a:latin typeface="Courier New" panose="02070309020205020404" pitchFamily="49" charset="0"/>
              </a:rPr>
              <a:t>drop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smtClean="0">
                <a:solidFill>
                  <a:srgbClr val="FF0000"/>
                </a:solidFill>
                <a:highlight>
                  <a:srgbClr val="FFFFFF"/>
                </a:highlight>
                <a:latin typeface="Courier New" panose="02070309020205020404" pitchFamily="49" charset="0"/>
              </a:rPr>
              <a:t>0.5</a:t>
            </a:r>
            <a:endParaRPr lang="pt-BR" sz="1000" dirty="0" smtClean="0">
              <a:solidFill>
                <a:srgbClr val="000000"/>
              </a:solidFill>
              <a:highlight>
                <a:srgbClr val="FFFFFF"/>
              </a:highlight>
              <a:latin typeface="Courier New" panose="02070309020205020404" pitchFamily="49" charset="0"/>
            </a:endParaRPr>
          </a:p>
          <a:p>
            <a:r>
              <a:rPr lang="pt-BR" sz="1000" dirty="0" smtClean="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smtClean="0">
                <a:solidFill>
                  <a:srgbClr val="0000FF"/>
                </a:solidFill>
                <a:highlight>
                  <a:srgbClr val="FFFFFF"/>
                </a:highlight>
                <a:latin typeface="Courier New" panose="02070309020205020404" pitchFamily="49" charset="0"/>
              </a:rPr>
              <a:t>return</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alpha</a:t>
            </a:r>
            <a:endParaRPr lang="pt-BR" sz="1000" dirty="0"/>
          </a:p>
          <a:p>
            <a:endParaRPr lang="pt-BR" sz="1000" dirty="0" smtClean="0">
              <a:solidFill>
                <a:srgbClr val="000000"/>
              </a:solidFill>
              <a:highlight>
                <a:srgbClr val="FFFFFF"/>
              </a:highlight>
            </a:endParaRPr>
          </a:p>
          <a:p>
            <a:r>
              <a:rPr lang="pt-BR" sz="1000" dirty="0" smtClean="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1451287"/>
            <a:ext cx="2875047" cy="2882308"/>
          </a:xfrm>
          <a:prstGeom prst="rect">
            <a:avLst/>
          </a:prstGeom>
        </p:spPr>
      </p:pic>
      <p:sp>
        <p:nvSpPr>
          <p:cNvPr id="8" name="TextBox 7"/>
          <p:cNvSpPr txBox="1"/>
          <p:nvPr/>
        </p:nvSpPr>
        <p:spPr>
          <a:xfrm>
            <a:off x="6279577" y="4344881"/>
            <a:ext cx="2742503" cy="369332"/>
          </a:xfrm>
          <a:prstGeom prst="rect">
            <a:avLst/>
          </a:prstGeom>
          <a:noFill/>
        </p:spPr>
        <p:txBody>
          <a:bodyPr wrap="square" rtlCol="0">
            <a:spAutoFit/>
          </a:bodyPr>
          <a:lstStyle/>
          <a:p>
            <a:r>
              <a:rPr lang="pt-BR" dirty="0" smtClean="0">
                <a:hlinkClick r:id="rId5"/>
              </a:rPr>
              <a:t>Exemplo GD estocástico</a:t>
            </a:r>
            <a:endParaRPr lang="pt-BR" dirty="0"/>
          </a:p>
        </p:txBody>
      </p:sp>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732" t="8551" r="9524" b="5519"/>
          <a:stretch/>
        </p:blipFill>
        <p:spPr>
          <a:xfrm>
            <a:off x="8035620" y="1454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com biblioteca </a:t>
            </a:r>
            <a:r>
              <a:rPr lang="pt-BR" dirty="0" err="1"/>
              <a:t>Scikit-Learn</a:t>
            </a:r>
            <a:r>
              <a:rPr lang="pt-BR"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a:t>
                </a:r>
                <a:r>
                  <a:rPr lang="pt-BR" sz="2400" dirty="0" smtClean="0"/>
                  <a:t>configurados (tipo de função de erro, esquema de variação do passo de aprendizagem, etc.).</a:t>
                </a:r>
                <a:endParaRPr lang="pt-BR" sz="2400" dirty="0"/>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a:t>
                </a:r>
                <a:r>
                  <a:rPr lang="pt-BR" sz="2400" dirty="0" smtClean="0"/>
                  <a:t>iteração (i.e., variação programada).</a:t>
                </a:r>
                <a:endParaRPr lang="pt-BR" sz="2400" dirty="0"/>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a:t>
                </a:r>
                <a:r>
                  <a:rPr lang="pt-BR" sz="2400" dirty="0" smtClean="0"/>
                  <a:t>(por padrão = 0.01</a:t>
                </a:r>
                <a:r>
                  <a:rPr lang="pt-BR" sz="2400" dirty="0"/>
                  <a:t>),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a:t>
                </a:r>
                <a:r>
                  <a:rPr lang="pt-BR" sz="2400" dirty="0" smtClean="0"/>
                  <a:t>(por padrão = 0.25</a:t>
                </a:r>
                <a:r>
                  <a:rPr lang="pt-BR" sz="2400" dirty="0"/>
                  <a:t>).</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Tree>
    <p:extLst>
      <p:ext uri="{BB962C8B-B14F-4D97-AF65-F5344CB8AC3E}">
        <p14:creationId xmlns:p14="http://schemas.microsoft.com/office/powerpoint/2010/main" val="40394698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a16="http://schemas.microsoft.com/office/drawing/2014/main" xmlns=""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t>Em </a:t>
                </a:r>
                <a:r>
                  <a:rPr lang="pt-BR" dirty="0"/>
                  <a:t>algumas situações, alguns </a:t>
                </a:r>
                <a:r>
                  <a:rPr lang="pt-BR" b="1" dirty="0"/>
                  <a:t>atributos</a:t>
                </a:r>
                <a:r>
                  <a:rPr lang="pt-BR" dirty="0"/>
                  <a:t> </a:t>
                </a:r>
                <a:r>
                  <a:rPr lang="pt-BR" dirty="0" smtClean="0"/>
                  <a:t>acabam </a:t>
                </a:r>
                <a:r>
                  <a:rPr lang="pt-BR" dirty="0"/>
                  <a:t>sendo dominantes </a:t>
                </a:r>
                <a:r>
                  <a:rPr lang="pt-BR" dirty="0" smtClean="0"/>
                  <a:t>sobre os </a:t>
                </a:r>
                <a:r>
                  <a:rPr lang="pt-BR" dirty="0"/>
                  <a:t>demais no sentido </a:t>
                </a:r>
                <a:r>
                  <a:rPr lang="pt-BR" dirty="0" smtClean="0"/>
                  <a:t>de que </a:t>
                </a:r>
                <a:r>
                  <a:rPr lang="pt-BR" dirty="0"/>
                  <a:t>exercerem grande influência sobre o </a:t>
                </a:r>
                <a:r>
                  <a:rPr lang="pt-BR" b="1" i="1" dirty="0"/>
                  <a:t>erro</a:t>
                </a:r>
                <a:r>
                  <a:rPr lang="pt-BR" dirty="0"/>
                  <a:t> cometido </a:t>
                </a:r>
                <a:r>
                  <a:rPr lang="pt-BR" dirty="0" smtClean="0"/>
                  <a:t>pelo modelo</a:t>
                </a:r>
                <a:r>
                  <a:rPr lang="pt-BR" dirty="0"/>
                  <a:t>. </a:t>
                </a:r>
                <a:endParaRPr lang="pt-BR" dirty="0" smtClean="0"/>
              </a:p>
              <a:p>
                <a:pPr algn="just"/>
                <a:r>
                  <a:rPr lang="pt-BR" dirty="0" smtClean="0"/>
                  <a:t>Isto </a:t>
                </a:r>
                <a:r>
                  <a:rPr lang="pt-BR" dirty="0"/>
                  <a:t>pode ocorrer devido à </a:t>
                </a:r>
                <a:r>
                  <a:rPr lang="pt-BR" dirty="0" smtClean="0"/>
                  <a:t>grande diferença </a:t>
                </a:r>
                <a:r>
                  <a:rPr lang="pt-BR" dirty="0"/>
                  <a:t>de magnitude entre os atributos</a:t>
                </a:r>
                <a:r>
                  <a:rPr lang="pt-BR" dirty="0" smtClean="0"/>
                  <a:t>.</a:t>
                </a:r>
              </a:p>
              <a:p>
                <a:pPr algn="just"/>
                <a:r>
                  <a:rPr lang="pt-BR" dirty="0" smtClean="0"/>
                  <a:t>Essa diferença de magnitudes afeta o desempenho dos algoritmos de ML.</a:t>
                </a:r>
                <a:endParaRPr lang="pt-BR" dirty="0"/>
              </a:p>
              <a:p>
                <a:pPr algn="just"/>
                <a:r>
                  <a:rPr lang="pt-BR" b="1" dirty="0"/>
                  <a:t>Exemplo</a:t>
                </a:r>
                <a:r>
                  <a:rPr lang="pt-BR" dirty="0"/>
                  <a:t>: Suponha que você tenha </a:t>
                </a:r>
                <a:r>
                  <a:rPr lang="pt-BR" dirty="0" smtClean="0"/>
                  <a:t>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a:t>
                </a:r>
                <a:r>
                  <a:rPr lang="pt-BR" dirty="0" smtClean="0"/>
                  <a:t>de um </a:t>
                </a:r>
                <a:r>
                  <a:rPr lang="pt-BR" dirty="0"/>
                  <a:t>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a:t>
                </a:r>
                <a:r>
                  <a:rPr lang="pt-BR" dirty="0" smtClean="0"/>
                  <a:t>erro </a:t>
                </a:r>
                <a:r>
                  <a:rPr lang="pt-BR" dirty="0"/>
                  <a:t>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a:t>
                </a:r>
                <a:r>
                  <a:rPr lang="pt-BR" dirty="0" smtClean="0"/>
                  <a:t>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C1642F2F-7A09-459E-9D90-1D9D3103E685}"/>
                  </a:ext>
                </a:extLst>
              </p:cNvPr>
              <p:cNvSpPr>
                <a:spLocks noGrp="1"/>
              </p:cNvSpPr>
              <p:nvPr>
                <p:ph idx="1"/>
              </p:nvPr>
            </p:nvSpPr>
            <p:spPr>
              <a:xfrm>
                <a:off x="838200" y="1690687"/>
                <a:ext cx="10915650" cy="3929825"/>
              </a:xfrm>
            </p:spPr>
            <p:txBody>
              <a:bodyPr>
                <a:normAutofit/>
              </a:bodyPr>
              <a:lstStyle/>
              <a:p>
                <a:r>
                  <a:rPr lang="pt-BR" dirty="0" smtClean="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smtClean="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a:t>
                </a:r>
                <a:r>
                  <a:rPr lang="pt-BR" dirty="0" smtClean="0"/>
                  <a:t>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smtClean="0"/>
                  <a:t>.</a:t>
                </a:r>
                <a:endParaRPr lang="pt-BR" dirty="0"/>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a16="http://schemas.microsoft.com/office/drawing/2014/main" xmlns=""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a:t>
            </a:r>
            <a:r>
              <a:rPr lang="pt-BR" dirty="0" smtClean="0"/>
              <a:t>(ou seja, do erro quadrático médio).</a:t>
            </a:r>
          </a:p>
          <a:p>
            <a:r>
              <a:rPr lang="pt-BR" dirty="0"/>
              <a:t> </a:t>
            </a:r>
            <a:r>
              <a:rPr lang="pt-BR" dirty="0" smtClean="0"/>
              <a:t>Ou seja, escalona-se os atributos para deixa-los com a mesma </a:t>
            </a:r>
            <a:r>
              <a:rPr lang="pt-BR" dirty="0"/>
              <a:t>faixa de </a:t>
            </a:r>
            <a:r>
              <a:rPr lang="pt-BR" dirty="0" smtClean="0"/>
              <a:t>valores/magnitudes.</a:t>
            </a:r>
            <a:endParaRPr lang="pt-BR" dirty="0"/>
          </a:p>
        </p:txBody>
      </p:sp>
    </p:spTree>
    <p:extLst>
      <p:ext uri="{BB962C8B-B14F-4D97-AF65-F5344CB8AC3E}">
        <p14:creationId xmlns:p14="http://schemas.microsoft.com/office/powerpoint/2010/main" val="3204110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1231880" cy="4993891"/>
              </a:xfrm>
            </p:spPr>
            <p:txBody>
              <a:bodyPr>
                <a:normAutofit fontScale="775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r>
                            <a:rPr lang="pt-BR" sz="2600" b="0" i="1" smtClean="0">
                              <a:latin typeface="Cambria Math" panose="02040503050406030204" pitchFamily="18" charset="0"/>
                            </a:rPr>
                            <m:t>(</m:t>
                          </m:r>
                          <m:r>
                            <a:rPr lang="pt-BR" sz="2600" b="0" i="1" smtClean="0">
                              <a:latin typeface="Cambria Math" panose="02040503050406030204" pitchFamily="18" charset="0"/>
                            </a:rPr>
                            <m:t>𝑖</m:t>
                          </m:r>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a:t>
                </a:r>
                <a:r>
                  <a:rPr lang="pt-BR" dirty="0" smtClean="0"/>
                  <a:t>pois deixa </a:t>
                </a:r>
                <a:r>
                  <a:rPr lang="pt-BR" dirty="0"/>
                  <a:t>as curvas de nível da superfície de erro </a:t>
                </a:r>
                <a:r>
                  <a:rPr lang="pt-BR" dirty="0" smtClean="0"/>
                  <a:t>mais circulares.</a:t>
                </a:r>
                <a:endParaRPr lang="pt-BR" dirty="0"/>
              </a:p>
              <a:p>
                <a:r>
                  <a:rPr lang="pt-BR" dirty="0"/>
                  <a:t>Possibilita comparar o peso/influência de cada </a:t>
                </a:r>
                <a:r>
                  <a:rPr lang="pt-BR" dirty="0" smtClean="0"/>
                  <a:t>atributo no </a:t>
                </a:r>
                <a:r>
                  <a:rPr lang="pt-BR" dirty="0"/>
                  <a:t>modelo.</a:t>
                </a:r>
              </a:p>
              <a:p>
                <a:r>
                  <a:rPr lang="pt-BR" dirty="0"/>
                  <a:t>Aplicado durante pré-processamento das features</a:t>
                </a:r>
                <a:r>
                  <a:rPr lang="pt-BR" dirty="0" smtClean="0"/>
                  <a:t>.</a:t>
                </a:r>
              </a:p>
              <a:p>
                <a:r>
                  <a:rPr lang="pt-BR" b="1" dirty="0" smtClean="0"/>
                  <a:t>OBS.1</a:t>
                </a:r>
                <a:r>
                  <a:rPr lang="pt-BR" dirty="0" smtClean="0"/>
                  <a:t>: Quando </a:t>
                </a:r>
                <a:r>
                  <a:rPr lang="pt-BR" dirty="0"/>
                  <a:t>temos um conjunto de validação/teste do modelo, </a:t>
                </a:r>
                <a:r>
                  <a:rPr lang="pt-BR" dirty="0" smtClean="0"/>
                  <a:t>a boa prática é aplicar </a:t>
                </a:r>
                <a:r>
                  <a:rPr lang="pt-BR" dirty="0"/>
                  <a:t>os valores obtidos durante o escalonamento do conjunto de </a:t>
                </a:r>
                <a:r>
                  <a:rPr lang="pt-BR" dirty="0" smtClean="0"/>
                  <a:t>treinamento ao conjunto de validação.</a:t>
                </a:r>
              </a:p>
              <a:p>
                <a:r>
                  <a:rPr lang="pt-BR" b="1" dirty="0" smtClean="0"/>
                  <a:t>OBS.2</a:t>
                </a:r>
                <a:r>
                  <a:rPr lang="pt-BR" dirty="0" smtClean="0"/>
                  <a:t>: </a:t>
                </a:r>
                <a:r>
                  <a:rPr lang="pt-BR" dirty="0"/>
                  <a:t>Em </a:t>
                </a:r>
                <a:r>
                  <a:rPr lang="pt-BR" dirty="0" smtClean="0"/>
                  <a:t>alguns casos, o escalonamento também é aplicado aos rótulos (ou objetivos), i.e., aos valores de </a:t>
                </a:r>
                <a14:m>
                  <m:oMath xmlns:m="http://schemas.openxmlformats.org/officeDocument/2006/math">
                    <m:r>
                      <a:rPr lang="pt-BR" b="0" i="1" smtClean="0">
                        <a:latin typeface="Cambria Math" panose="02040503050406030204" pitchFamily="18" charset="0"/>
                      </a:rPr>
                      <m:t>𝑦</m:t>
                    </m:r>
                  </m:oMath>
                </a14:m>
                <a:r>
                  <a:rPr lang="pt-BR" dirty="0" smtClean="0"/>
                  <a:t>. Mas não se esqueça de desfazer o escalonamento para realizar predições que sejam significativas.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1231880" cy="4993891"/>
              </a:xfrm>
              <a:blipFill rotWithShape="0">
                <a:blip r:embed="rId3"/>
                <a:stretch>
                  <a:fillRect l="-651" t="-2439" r="-489" b="-2439"/>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51470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smtClean="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smtClean="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smtClean="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algn="just"/>
                <a:r>
                  <a:rPr lang="pt-BR" dirty="0" smtClean="0"/>
                  <a:t>Taxa </a:t>
                </a:r>
                <a:r>
                  <a:rPr lang="pt-BR" dirty="0"/>
                  <a:t>de </a:t>
                </a:r>
                <a:r>
                  <a:rPr lang="pt-BR" dirty="0" smtClean="0"/>
                  <a:t>variação do erro é </a:t>
                </a:r>
                <a:r>
                  <a:rPr lang="pt-BR" dirty="0"/>
                  <a:t>praticamente constante na direção </a:t>
                </a:r>
                <a:r>
                  <a:rPr lang="pt-BR" dirty="0" smtClean="0"/>
                  <a:t>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a:t>
                </a:r>
                <a:r>
                  <a:rPr lang="pt-BR" dirty="0" smtClean="0"/>
                  <a:t>reta com </a:t>
                </a:r>
                <a:r>
                  <a:rPr lang="pt-BR" dirty="0"/>
                  <a:t>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endParaRPr lang="pt-BR" dirty="0" smtClean="0"/>
              </a:p>
              <a:p>
                <a:pPr algn="just"/>
                <a:r>
                  <a:rPr lang="pt-BR" dirty="0" smtClean="0"/>
                  <a:t>Pesos </a:t>
                </a:r>
                <a:r>
                  <a:rPr lang="pt-BR" dirty="0"/>
                  <a:t>de </a:t>
                </a:r>
                <a:r>
                  <a:rPr lang="pt-BR" dirty="0" smtClean="0"/>
                  <a:t>atributos </a:t>
                </a:r>
                <a:r>
                  <a:rPr lang="pt-BR" dirty="0"/>
                  <a:t>com variação muito grande </a:t>
                </a:r>
                <a:r>
                  <a:rPr lang="pt-BR" dirty="0" smtClean="0"/>
                  <a:t>são atualizados </a:t>
                </a:r>
                <a:r>
                  <a:rPr lang="pt-BR" dirty="0"/>
                  <a:t>mais rapidamente do que </a:t>
                </a:r>
                <a:r>
                  <a:rPr lang="pt-BR" dirty="0" smtClean="0"/>
                  <a:t>pesos de atributos com </a:t>
                </a:r>
                <a:r>
                  <a:rPr lang="pt-BR" dirty="0"/>
                  <a:t>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r>
                  <a:rPr lang="pt-BR" dirty="0" smtClean="0"/>
                  <a:t>.</a:t>
                </a:r>
              </a:p>
              <a:p>
                <a:pPr algn="just"/>
                <a:r>
                  <a:rPr lang="pt-BR" dirty="0" smtClean="0"/>
                  <a:t>Como gradiente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é muito pequeno, o treinamento fica lento.</a:t>
                </a:r>
              </a:p>
              <a:p>
                <a:pPr algn="just"/>
                <a:r>
                  <a:rPr lang="pt-BR" dirty="0" smtClean="0"/>
                  <a:t>Algoritmo GD em batelada converge após quase 2000 épocas.</a:t>
                </a: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5147003"/>
              </a:xfrm>
              <a:prstGeom prst="rect">
                <a:avLst/>
              </a:prstGeom>
              <a:blipFill rotWithShape="0">
                <a:blip r:embed="rId3"/>
                <a:stretch>
                  <a:fillRect l="-1344" t="-2962" r="-1344"/>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a:t>
            </a:r>
            <a:r>
              <a:rPr lang="pt-BR" sz="1600" b="1" dirty="0" smtClean="0"/>
              <a:t>Escalonado</a:t>
            </a:r>
            <a:endParaRPr lang="pt-BR" sz="1600" b="1" dirty="0"/>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Tree>
    <p:extLst>
      <p:ext uri="{BB962C8B-B14F-4D97-AF65-F5344CB8AC3E}">
        <p14:creationId xmlns:p14="http://schemas.microsoft.com/office/powerpoint/2010/main" val="28136433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t>Agora aplicamos </a:t>
            </a:r>
            <a:r>
              <a:rPr lang="pt-BR" b="1" i="1" dirty="0" smtClean="0"/>
              <a:t>padronização</a:t>
            </a:r>
            <a:r>
              <a:rPr lang="pt-BR" dirty="0" smtClean="0"/>
              <a:t> aos atributos.</a:t>
            </a:r>
          </a:p>
          <a:p>
            <a:pPr algn="just"/>
            <a:r>
              <a:rPr lang="pt-BR" dirty="0" smtClean="0"/>
              <a:t>A superfície se aproxima mais da forma de uma “</a:t>
            </a:r>
            <a:r>
              <a:rPr lang="pt-BR" i="1" dirty="0" smtClean="0"/>
              <a:t>tigela</a:t>
            </a:r>
            <a:r>
              <a:rPr lang="pt-BR" dirty="0" smtClean="0"/>
              <a:t>”.</a:t>
            </a:r>
          </a:p>
          <a:p>
            <a:pPr algn="just"/>
            <a:r>
              <a:rPr lang="pt-BR" dirty="0" smtClean="0"/>
              <a:t>Círculos </a:t>
            </a:r>
            <a:r>
              <a:rPr lang="pt-BR" dirty="0"/>
              <a:t>de contorno mais “circulares”, denotando que a superfície tem inclinação similar em todas as direções </a:t>
            </a:r>
            <a:r>
              <a:rPr lang="pt-BR" dirty="0" smtClean="0"/>
              <a:t>dado que os </a:t>
            </a:r>
            <a:r>
              <a:rPr lang="pt-BR" dirty="0"/>
              <a:t>atributos agora tem </a:t>
            </a:r>
            <a:r>
              <a:rPr lang="pt-BR" dirty="0" smtClean="0"/>
              <a:t>variações similares.</a:t>
            </a:r>
          </a:p>
          <a:p>
            <a:pPr algn="just"/>
            <a:r>
              <a:rPr lang="pt-BR" dirty="0" smtClean="0"/>
              <a:t>Algoritmo </a:t>
            </a:r>
            <a:r>
              <a:rPr lang="pt-BR" dirty="0"/>
              <a:t>converge em apenas 3 </a:t>
            </a:r>
            <a:r>
              <a:rPr lang="pt-BR" dirty="0" smtClean="0"/>
              <a:t>épocas.</a:t>
            </a:r>
          </a:p>
          <a:p>
            <a:pPr algn="just"/>
            <a:r>
              <a:rPr lang="pt-BR" dirty="0" smtClean="0"/>
              <a:t>Treinamento é rápido pois a inclinação é íngreme 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smtClean="0"/>
              <a:t>Padronização</a:t>
            </a:r>
            <a:endParaRPr lang="pt-BR" sz="1600" b="1" dirty="0"/>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 com </a:t>
            </a:r>
            <a:r>
              <a:rPr lang="pt-BR" dirty="0" err="1" smtClean="0"/>
              <a:t>SciKit-Learn</a:t>
            </a:r>
            <a:endParaRPr lang="pt-BR" dirty="0"/>
          </a:p>
        </p:txBody>
      </p:sp>
      <p:sp>
        <p:nvSpPr>
          <p:cNvPr id="4" name="Rectangle 3"/>
          <p:cNvSpPr/>
          <p:nvPr/>
        </p:nvSpPr>
        <p:spPr>
          <a:xfrm>
            <a:off x="838200" y="1675722"/>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675722"/>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4142666"/>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4142666"/>
            <a:ext cx="2984794" cy="2715334"/>
          </a:xfrm>
          <a:prstGeom prst="rect">
            <a:avLst/>
          </a:prstGeom>
        </p:spPr>
      </p:pic>
      <p:sp>
        <p:nvSpPr>
          <p:cNvPr id="8" name="TextBox 7"/>
          <p:cNvSpPr txBox="1"/>
          <p:nvPr/>
        </p:nvSpPr>
        <p:spPr>
          <a:xfrm>
            <a:off x="4340148" y="4925311"/>
            <a:ext cx="2755641" cy="369332"/>
          </a:xfrm>
          <a:prstGeom prst="rect">
            <a:avLst/>
          </a:prstGeom>
          <a:noFill/>
        </p:spPr>
        <p:txBody>
          <a:bodyPr wrap="square" rtlCol="0">
            <a:spAutoFit/>
          </a:bodyPr>
          <a:lstStyle/>
          <a:p>
            <a:r>
              <a:rPr lang="pt-BR" dirty="0" smtClean="0">
                <a:hlinkClick r:id="rId5"/>
              </a:rPr>
              <a:t>Exemplo: escalonamento</a:t>
            </a:r>
            <a:endParaRPr lang="pt-BR" dirty="0"/>
          </a:p>
        </p:txBody>
      </p:sp>
      <p:pic>
        <p:nvPicPr>
          <p:cNvPr id="9"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8694" y="5598860"/>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F130550-3E6D-44FC-BB82-8D9766374925}"/>
                  </a:ext>
                </a:extLst>
              </p:cNvPr>
              <p:cNvSpPr>
                <a:spLocks noGrp="1"/>
              </p:cNvSpPr>
              <p:nvPr>
                <p:ph idx="1"/>
              </p:nvPr>
            </p:nvSpPr>
            <p:spPr>
              <a:xfrm>
                <a:off x="838200" y="1552353"/>
                <a:ext cx="10914888" cy="4263231"/>
              </a:xfrm>
            </p:spPr>
            <p:txBody>
              <a:bodyPr>
                <a:normAutofit/>
              </a:bodyPr>
              <a:lstStyle/>
              <a:p>
                <a:r>
                  <a:rPr lang="pt-BR" dirty="0"/>
                  <a:t>Na literatura,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a:t>hipótese</a:t>
                </a:r>
                <a:r>
                  <a:rPr lang="pt-BR" dirty="0"/>
                  <a:t> pois é uma das possíveis soluções encontradas no </a:t>
                </a:r>
                <a:r>
                  <a:rPr lang="pt-BR" b="1" i="1" dirty="0"/>
                  <a:t>espaço de hipóteses</a:t>
                </a:r>
                <a:r>
                  <a:rPr lang="pt-BR" dirty="0"/>
                  <a:t>, </a:t>
                </a:r>
                <a:endParaRPr lang="pt-BR" b="1" i="1" dirty="0">
                  <a:latin typeface="Cambria Math" panose="02040503050406030204" pitchFamily="18" charset="0"/>
                </a:endParaRPr>
              </a:p>
              <a:p>
                <a:pPr marL="0" indent="0" algn="ctr">
                  <a:buNone/>
                </a:pPr>
                <a14:m>
                  <m:oMath xmlns:m="http://schemas.openxmlformats.org/officeDocument/2006/math">
                    <m:r>
                      <a:rPr lang="pt-BR" b="1" i="1" smtClean="0">
                        <a:latin typeface="Cambria Math" panose="02040503050406030204" pitchFamily="18" charset="0"/>
                      </a:rPr>
                      <m:t>𝑯</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r>
                      <a:rPr lang="pt-BR" b="0" i="0"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 </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=1</m:t>
                        </m:r>
                      </m:sub>
                      <m:sup>
                        <m:r>
                          <a:rPr lang="pt-BR" b="0" i="1" smtClean="0">
                            <a:latin typeface="Cambria Math" panose="02040503050406030204" pitchFamily="18" charset="0"/>
                            <a:ea typeface="Cambria Math" panose="02040503050406030204" pitchFamily="18" charset="0"/>
                          </a:rPr>
                          <m:t>𝐾</m:t>
                        </m:r>
                      </m:sup>
                      <m:e>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nary>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𝑖</m:t>
                        </m:r>
                      </m:sub>
                    </m:sSub>
                  </m:oMath>
                </a14:m>
                <a:r>
                  <a:rPr lang="pt-BR" dirty="0"/>
                  <a:t>.</a:t>
                </a:r>
              </a:p>
              <a:p>
                <a:r>
                  <a:rPr lang="pt-BR" b="1" dirty="0"/>
                  <a:t>Espaço de hipóteses</a:t>
                </a:r>
                <a:r>
                  <a:rPr lang="pt-BR" dirty="0"/>
                  <a:t>: conjunto de todas as possíveis </a:t>
                </a:r>
                <a:r>
                  <a:rPr lang="pt-BR" b="1" i="1" dirty="0"/>
                  <a:t>funções hipótese</a:t>
                </a:r>
                <a:r>
                  <a:rPr lang="pt-BR" dirty="0"/>
                  <a:t>. </a:t>
                </a:r>
              </a:p>
              <a:p>
                <a:pPr lvl="1"/>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a:t>
                </a:r>
              </a:p>
              <a:p>
                <a:r>
                  <a:rPr lang="pt-BR" b="1" dirty="0"/>
                  <a:t>Objetivo</a:t>
                </a:r>
                <a:r>
                  <a:rPr lang="pt-BR" dirty="0"/>
                  <a:t>: Encontrar 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r>
                  <a:rPr lang="pt-BR" b="1" i="1" dirty="0"/>
                  <a:t>x</a:t>
                </a:r>
                <a:r>
                  <a:rPr lang="pt-BR" dirty="0"/>
                  <a:t>) + rótulos/objetivos (i.e., </a:t>
                </a:r>
                <a:r>
                  <a:rPr lang="pt-BR" b="1" i="1" dirty="0"/>
                  <a:t>y</a:t>
                </a:r>
                <a:r>
                  <a:rPr lang="pt-BR" dirty="0"/>
                  <a:t>).</a:t>
                </a:r>
              </a:p>
            </p:txBody>
          </p:sp>
        </mc:Choice>
        <mc:Fallback xmlns="">
          <p:sp>
            <p:nvSpPr>
              <p:cNvPr id="3" name="Content Placeholder 2">
                <a:extLst>
                  <a:ext uri="{FF2B5EF4-FFF2-40B4-BE49-F238E27FC236}">
                    <a16:creationId xmlns:a16="http://schemas.microsoft.com/office/drawing/2014/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914888" cy="4263231"/>
              </a:xfrm>
              <a:blipFill>
                <a:blip r:embed="rId3"/>
                <a:stretch>
                  <a:fillRect l="-1006" t="-2432"/>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260281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Avisos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err="1" smtClean="0"/>
              <a:t>Aulas</a:t>
            </a:r>
            <a:r>
              <a:rPr lang="en-US" dirty="0" smtClean="0"/>
              <a:t> (</a:t>
            </a:r>
            <a:r>
              <a:rPr lang="en-US" dirty="0" err="1" smtClean="0"/>
              <a:t>vídeos</a:t>
            </a:r>
            <a:r>
              <a:rPr lang="en-US" dirty="0" smtClean="0"/>
              <a:t>) </a:t>
            </a:r>
            <a:r>
              <a:rPr lang="en-US" dirty="0" err="1"/>
              <a:t>mais</a:t>
            </a:r>
            <a:r>
              <a:rPr lang="en-US" dirty="0"/>
              <a:t> </a:t>
            </a:r>
            <a:r>
              <a:rPr lang="en-US" dirty="0" err="1"/>
              <a:t>curtas</a:t>
            </a:r>
            <a:r>
              <a:rPr lang="en-US" dirty="0"/>
              <a:t> </a:t>
            </a:r>
            <a:r>
              <a:rPr lang="en-US" dirty="0" smtClean="0"/>
              <a:t>com </a:t>
            </a:r>
            <a:r>
              <a:rPr lang="en-US" dirty="0" err="1" smtClean="0"/>
              <a:t>listas</a:t>
            </a:r>
            <a:r>
              <a:rPr lang="en-US" dirty="0" smtClean="0"/>
              <a:t> </a:t>
            </a:r>
            <a:r>
              <a:rPr lang="en-US" dirty="0" err="1" smtClean="0"/>
              <a:t>sobre</a:t>
            </a:r>
            <a:r>
              <a:rPr lang="en-US" dirty="0" smtClean="0"/>
              <a:t> </a:t>
            </a:r>
            <a:r>
              <a:rPr lang="en-US" dirty="0" err="1" smtClean="0"/>
              <a:t>os</a:t>
            </a:r>
            <a:r>
              <a:rPr lang="en-US" dirty="0" smtClean="0"/>
              <a:t> </a:t>
            </a:r>
            <a:r>
              <a:rPr lang="en-US" dirty="0" err="1" smtClean="0"/>
              <a:t>assuntos</a:t>
            </a:r>
            <a:r>
              <a:rPr lang="en-US" dirty="0" smtClean="0"/>
              <a:t> </a:t>
            </a:r>
            <a:r>
              <a:rPr lang="en-US" dirty="0" err="1" smtClean="0"/>
              <a:t>discutidos</a:t>
            </a:r>
            <a:r>
              <a:rPr lang="en-US" dirty="0" smtClean="0"/>
              <a:t>.</a:t>
            </a:r>
          </a:p>
          <a:p>
            <a:r>
              <a:rPr lang="en-US" dirty="0" err="1" smtClean="0"/>
              <a:t>Alguns</a:t>
            </a:r>
            <a:r>
              <a:rPr lang="en-US" dirty="0" smtClean="0"/>
              <a:t> </a:t>
            </a:r>
            <a:r>
              <a:rPr lang="en-US" dirty="0" err="1" smtClean="0"/>
              <a:t>estudos</a:t>
            </a:r>
            <a:r>
              <a:rPr lang="en-US" dirty="0" smtClean="0"/>
              <a:t> </a:t>
            </a:r>
            <a:r>
              <a:rPr lang="en-US" dirty="0" err="1" smtClean="0"/>
              <a:t>dirigidos</a:t>
            </a:r>
            <a:r>
              <a:rPr lang="en-US" dirty="0" smtClean="0"/>
              <a:t> </a:t>
            </a:r>
            <a:r>
              <a:rPr lang="en-US" dirty="0" err="1" smtClean="0"/>
              <a:t>também</a:t>
            </a:r>
            <a:r>
              <a:rPr lang="en-US" dirty="0" smtClean="0"/>
              <a:t> com </a:t>
            </a:r>
            <a:r>
              <a:rPr lang="en-US" dirty="0" err="1" smtClean="0"/>
              <a:t>listas</a:t>
            </a:r>
            <a:r>
              <a:rPr lang="en-US" dirty="0" smtClean="0"/>
              <a:t>.</a:t>
            </a:r>
            <a:endParaRPr lang="en-US" dirty="0"/>
          </a:p>
          <a:p>
            <a:pPr marL="0" indent="0">
              <a:buNone/>
            </a:pPr>
            <a:endParaRPr lang="pt-BR" dirty="0">
              <a:cs typeface="Calibri"/>
            </a:endParaRPr>
          </a:p>
        </p:txBody>
      </p:sp>
    </p:spTree>
    <p:extLst>
      <p:ext uri="{BB962C8B-B14F-4D97-AF65-F5344CB8AC3E}">
        <p14:creationId xmlns:p14="http://schemas.microsoft.com/office/powerpoint/2010/main" val="138371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p:txBody>
          <a:bodyPr/>
          <a:lstStyle/>
          <a:p>
            <a:r>
              <a:rPr lang="pt-BR" dirty="0" smtClean="0"/>
              <a:t>Aprendemos o que é regressão linear e como realizá-la </a:t>
            </a:r>
          </a:p>
          <a:p>
            <a:pPr lvl="1"/>
            <a:r>
              <a:rPr lang="pt-BR" dirty="0" smtClean="0"/>
              <a:t>de forma fechada através da equação normal,</a:t>
            </a:r>
          </a:p>
          <a:p>
            <a:pPr lvl="1"/>
            <a:r>
              <a:rPr lang="pt-BR" dirty="0" smtClean="0"/>
              <a:t>e iterativamente através do gradiente descendente.</a:t>
            </a:r>
          </a:p>
          <a:p>
            <a:r>
              <a:rPr lang="pt-BR" dirty="0" smtClean="0"/>
              <a:t>Analisamos 3 exemplos feitos em Python e executados no Jupyter e verificamos que a escolha do passo de aprendiozagem é muito impiortante para a convergência do gradiente descendente.</a:t>
            </a:r>
          </a:p>
          <a:p>
            <a:r>
              <a:rPr lang="pt-BR" dirty="0" smtClean="0"/>
              <a:t>Na aula de hoje nós falamos sobre </a:t>
            </a:r>
          </a:p>
          <a:p>
            <a:pPr lvl="1"/>
            <a:r>
              <a:rPr lang="pt-BR" dirty="0" smtClean="0"/>
              <a:t>a escolha do passo de aprendizagem,</a:t>
            </a:r>
          </a:p>
          <a:p>
            <a:pPr lvl="1"/>
            <a:r>
              <a:rPr lang="pt-BR" dirty="0" smtClean="0"/>
              <a:t>diferentes versões do gradiente descendente,</a:t>
            </a:r>
          </a:p>
          <a:p>
            <a:pPr lvl="1"/>
            <a:r>
              <a:rPr lang="pt-BR" dirty="0" smtClean="0"/>
              <a:t>e sobre pré-processamneto do conjunto de treinamento.</a:t>
            </a:r>
          </a:p>
        </p:txBody>
      </p:sp>
    </p:spTree>
    <p:extLst>
      <p:ext uri="{BB962C8B-B14F-4D97-AF65-F5344CB8AC3E}">
        <p14:creationId xmlns:p14="http://schemas.microsoft.com/office/powerpoint/2010/main" val="13268283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Extensão </a:t>
            </a:r>
            <a:r>
              <a:rPr lang="pt-BR" dirty="0"/>
              <a:t>para modelos não-lineares	</a:t>
            </a:r>
          </a:p>
        </p:txBody>
      </p:sp>
      <p:sp>
        <p:nvSpPr>
          <p:cNvPr id="3" name="Content Placeholder 2"/>
          <p:cNvSpPr>
            <a:spLocks noGrp="1"/>
          </p:cNvSpPr>
          <p:nvPr>
            <p:ph idx="1"/>
          </p:nvPr>
        </p:nvSpPr>
        <p:spPr>
          <a:xfrm>
            <a:off x="838199" y="1825625"/>
            <a:ext cx="10881049" cy="1085526"/>
          </a:xfrm>
        </p:spPr>
        <p:txBody>
          <a:bodyPr>
            <a:normAutofit fontScale="77500" lnSpcReduction="20000"/>
          </a:bodyPr>
          <a:lstStyle/>
          <a:p>
            <a:r>
              <a:rPr lang="pt-BR" dirty="0"/>
              <a:t>E se </a:t>
            </a:r>
            <a:r>
              <a:rPr lang="pt-BR" dirty="0" smtClean="0"/>
              <a:t>os dados </a:t>
            </a:r>
            <a:r>
              <a:rPr lang="pt-BR" dirty="0"/>
              <a:t>forem mais complexos do que uma simples linha </a:t>
            </a:r>
            <a:r>
              <a:rPr lang="pt-BR" dirty="0" smtClean="0"/>
              <a:t>reta?</a:t>
            </a:r>
          </a:p>
          <a:p>
            <a:r>
              <a:rPr lang="pt-BR" dirty="0" smtClean="0"/>
              <a:t>Como vocês fariam para encontrar um modelo que aproxime essas funções?</a:t>
            </a:r>
          </a:p>
          <a:p>
            <a:r>
              <a:rPr lang="pt-BR" dirty="0" smtClean="0"/>
              <a:t>Uma reta claramente não seria uma boa escolha. </a:t>
            </a:r>
            <a:endParaRPr lang="pt-BR" dirty="0"/>
          </a:p>
          <a:p>
            <a:endParaRPr lang="pt-BR" dirty="0"/>
          </a:p>
        </p:txBody>
      </p:sp>
      <p:pic>
        <p:nvPicPr>
          <p:cNvPr id="5" name="Picture 4"/>
          <p:cNvPicPr>
            <a:picLocks noChangeAspect="1"/>
          </p:cNvPicPr>
          <p:nvPr/>
        </p:nvPicPr>
        <p:blipFill rotWithShape="1">
          <a:blip r:embed="rId3"/>
          <a:srcRect l="7137" t="6054" r="8725" b="4240"/>
          <a:stretch/>
        </p:blipFill>
        <p:spPr>
          <a:xfrm>
            <a:off x="4610100" y="3155105"/>
            <a:ext cx="2971800" cy="2772434"/>
          </a:xfrm>
          <a:prstGeom prst="rect">
            <a:avLst/>
          </a:prstGeom>
        </p:spPr>
      </p:pic>
      <p:pic>
        <p:nvPicPr>
          <p:cNvPr id="6" name="Picture 5"/>
          <p:cNvPicPr>
            <a:picLocks noChangeAspect="1"/>
          </p:cNvPicPr>
          <p:nvPr/>
        </p:nvPicPr>
        <p:blipFill rotWithShape="1">
          <a:blip r:embed="rId4"/>
          <a:srcRect l="6034" t="6298" r="7846" b="3500"/>
          <a:stretch/>
        </p:blipFill>
        <p:spPr>
          <a:xfrm>
            <a:off x="838200" y="3155105"/>
            <a:ext cx="3045629" cy="2772434"/>
          </a:xfrm>
          <a:prstGeom prst="rect">
            <a:avLst/>
          </a:prstGeom>
        </p:spPr>
      </p:pic>
      <p:pic>
        <p:nvPicPr>
          <p:cNvPr id="7" name="Picture 6"/>
          <p:cNvPicPr>
            <a:picLocks noChangeAspect="1"/>
          </p:cNvPicPr>
          <p:nvPr/>
        </p:nvPicPr>
        <p:blipFill rotWithShape="1">
          <a:blip r:embed="rId5"/>
          <a:srcRect l="6034" t="6628" r="8132" b="3829"/>
          <a:stretch/>
        </p:blipFill>
        <p:spPr>
          <a:xfrm>
            <a:off x="8308171" y="3155105"/>
            <a:ext cx="3064366" cy="2778359"/>
          </a:xfrm>
          <a:prstGeom prst="rect">
            <a:avLst/>
          </a:prstGeom>
        </p:spPr>
      </p:pic>
    </p:spTree>
    <p:extLst>
      <p:ext uri="{BB962C8B-B14F-4D97-AF65-F5344CB8AC3E}">
        <p14:creationId xmlns:p14="http://schemas.microsoft.com/office/powerpoint/2010/main" val="3351587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Extensão para modelos não-lineares	</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2306" cy="4631159"/>
              </a:xfrm>
            </p:spPr>
            <p:txBody>
              <a:bodyPr>
                <a:normAutofit fontScale="92500" lnSpcReduction="10000"/>
              </a:bodyPr>
              <a:lstStyle/>
              <a:p>
                <a:r>
                  <a:rPr lang="pt-BR" dirty="0" smtClean="0"/>
                  <a:t>Toda a teoria que vimos até agora para regressão linear também se aplica quando o modelo de aproximação, ou seja,a função hipótese,  é </a:t>
                </a:r>
                <a:r>
                  <a:rPr lang="pt-BR" b="1" i="1" dirty="0" smtClean="0"/>
                  <a:t>não-linear</a:t>
                </a:r>
                <a:r>
                  <a:rPr lang="pt-BR" dirty="0" smtClean="0"/>
                  <a:t>.</a:t>
                </a:r>
              </a:p>
              <a:p>
                <a:r>
                  <a:rPr lang="pt-BR" dirty="0" smtClean="0"/>
                  <a:t>É um modelo que realiza um </a:t>
                </a:r>
                <a:r>
                  <a:rPr lang="pt-BR" dirty="0"/>
                  <a:t>mapeamento não-linear das entradas para a </a:t>
                </a:r>
                <a:r>
                  <a:rPr lang="pt-BR" dirty="0" smtClean="0"/>
                  <a:t>saída, </a:t>
                </a:r>
                <a:r>
                  <a:rPr lang="pt-BR" dirty="0"/>
                  <a:t>mas possui uma </a:t>
                </a:r>
                <a:r>
                  <a:rPr lang="pt-BR" b="1" i="1" dirty="0"/>
                  <a:t>dependência linear </a:t>
                </a:r>
                <a:r>
                  <a:rPr lang="pt-BR" dirty="0"/>
                  <a:t>com respeito aos </a:t>
                </a:r>
                <a:r>
                  <a:rPr lang="pt-BR" dirty="0" smtClean="0"/>
                  <a:t>pesos/parâmetros.</a:t>
                </a:r>
              </a:p>
              <a:p>
                <a:r>
                  <a:rPr lang="pt-BR" dirty="0" smtClean="0"/>
                  <a:t>Modelos não-lineares constroem </a:t>
                </a:r>
                <a:r>
                  <a:rPr lang="pt-BR" dirty="0"/>
                  <a:t>uma </a:t>
                </a:r>
                <a:r>
                  <a:rPr lang="pt-BR" dirty="0" smtClean="0"/>
                  <a:t>aproximação por </a:t>
                </a:r>
                <a:r>
                  <a:rPr lang="pt-BR" dirty="0"/>
                  <a:t>meio </a:t>
                </a:r>
                <a:r>
                  <a:rPr lang="pt-BR" dirty="0" smtClean="0"/>
                  <a:t>da combinação </a:t>
                </a:r>
                <a:r>
                  <a:rPr lang="pt-BR" dirty="0"/>
                  <a:t>linear de </a:t>
                </a:r>
                <a:r>
                  <a:rPr lang="pt-BR" b="1" i="1" dirty="0"/>
                  <a:t>funções base </a:t>
                </a:r>
                <a:r>
                  <a:rPr lang="pt-BR" dirty="0" smtClean="0"/>
                  <a:t>não-lineares</a:t>
                </a:r>
                <a:r>
                  <a:rPr lang="pt-BR" dirty="0"/>
                  <a:t>, </a:t>
                </a:r>
                <a:r>
                  <a:rPr lang="pt-BR" dirty="0" smtClean="0"/>
                  <a:t>da forma</a:t>
                </a:r>
              </a:p>
              <a:p>
                <a:pPr marL="0" indent="0" algn="ctr">
                  <a:buNone/>
                </a:pP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𝑀</m:t>
                        </m:r>
                      </m:sub>
                    </m:sSub>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smtClean="0"/>
                  <a:t>,</a:t>
                </a:r>
              </a:p>
              <a:p>
                <a:pPr marL="0" indent="0">
                  <a:buNone/>
                </a:pPr>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𝑚</m:t>
                        </m:r>
                      </m:sub>
                    </m:sSub>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sup>
                    </m:sSup>
                    <m:r>
                      <a:rPr lang="pt-BR" b="1" i="1">
                        <a:latin typeface="Cambria Math" panose="02040503050406030204" pitchFamily="18" charset="0"/>
                      </a:rPr>
                      <m:t>→</m:t>
                    </m:r>
                    <m:r>
                      <a:rPr lang="pt-BR" b="1" i="1">
                        <a:latin typeface="Cambria Math" panose="02040503050406030204" pitchFamily="18" charset="0"/>
                      </a:rPr>
                      <m:t>ℝ</m:t>
                    </m:r>
                  </m:oMath>
                </a14:m>
                <a:r>
                  <a:rPr lang="pt-BR" dirty="0" smtClean="0"/>
                  <a:t>, denota a i-</a:t>
                </a:r>
                <a:r>
                  <a:rPr lang="pt-BR" i="1" dirty="0" smtClean="0"/>
                  <a:t>ésima</a:t>
                </a:r>
                <a:r>
                  <a:rPr lang="pt-BR" dirty="0" smtClean="0"/>
                  <a:t> função base.</a:t>
                </a:r>
              </a:p>
              <a:p>
                <a:r>
                  <a:rPr lang="pt-BR" dirty="0" smtClean="0"/>
                  <a:t>Os resultados ecnontrados anteriormente são facilmente estendidos para o caso </a:t>
                </a:r>
                <a:r>
                  <a:rPr lang="pt-BR" b="1" i="1" dirty="0" smtClean="0"/>
                  <a:t>não-linear</a:t>
                </a:r>
                <a:r>
                  <a:rPr lang="pt-BR" dirty="0" smtClean="0"/>
                  <a:t> bastando definir </a:t>
                </a:r>
                <a14:m>
                  <m:oMath xmlns:m="http://schemas.openxmlformats.org/officeDocument/2006/math">
                    <m:r>
                      <m:rPr>
                        <m:sty m:val="p"/>
                      </m:rPr>
                      <a:rPr lang="pt-BR" i="1">
                        <a:latin typeface="Cambria Math" panose="02040503050406030204" pitchFamily="18" charset="0"/>
                      </a:rPr>
                      <m:t>Φ</m:t>
                    </m:r>
                    <m:d>
                      <m:dPr>
                        <m:ctrlPr>
                          <a:rPr lang="pt-BR" b="1"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 </m:t>
                    </m:r>
                  </m:oMath>
                </a14:m>
                <a:r>
                  <a:rPr lang="pt-BR" dirty="0" smtClean="0"/>
                  <a:t>como </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𝑏</m:t>
                            </m:r>
                          </m:e>
                          <m:sub>
                            <m:r>
                              <a:rPr lang="pt-BR" b="0" i="1" smtClean="0">
                                <a:latin typeface="Cambria Math" panose="02040503050406030204" pitchFamily="18" charset="0"/>
                                <a:ea typeface="Cambria Math" panose="02040503050406030204" pitchFamily="18" charset="0"/>
                              </a:rPr>
                              <m:t>𝑀</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2306" cy="4631159"/>
              </a:xfrm>
              <a:blipFill rotWithShape="0">
                <a:blip r:embed="rId3"/>
                <a:stretch>
                  <a:fillRect l="-876" t="-2632" r="-1149"/>
                </a:stretch>
              </a:blipFill>
            </p:spPr>
            <p:txBody>
              <a:bodyPr/>
              <a:lstStyle/>
              <a:p>
                <a:r>
                  <a:rPr lang="pt-BR">
                    <a:noFill/>
                  </a:rPr>
                  <a:t> </a:t>
                </a:r>
              </a:p>
            </p:txBody>
          </p:sp>
        </mc:Fallback>
      </mc:AlternateContent>
    </p:spTree>
    <p:extLst>
      <p:ext uri="{BB962C8B-B14F-4D97-AF65-F5344CB8AC3E}">
        <p14:creationId xmlns:p14="http://schemas.microsoft.com/office/powerpoint/2010/main" val="3865759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05243"/>
                <a:ext cx="10881050" cy="5022166"/>
              </a:xfrm>
            </p:spPr>
            <p:txBody>
              <a:bodyPr>
                <a:normAutofit fontScale="92500" lnSpcReduction="20000"/>
              </a:bodyPr>
              <a:lstStyle/>
              <a:p>
                <a:r>
                  <a:rPr lang="pt-BR" dirty="0" smtClean="0"/>
                  <a:t>Por simplicidade, vamos considerar o seguinte modelo de </a:t>
                </a:r>
                <a:r>
                  <a:rPr lang="pt-BR" b="1" i="1" dirty="0" smtClean="0"/>
                  <a:t>regressão polinomial</a:t>
                </a:r>
                <a:endParaRPr lang="pt-BR" dirty="0" smtClean="0"/>
              </a:p>
              <a:p>
                <a:pPr marL="0" indent="0" algn="ctr">
                  <a:buNone/>
                </a:pPr>
                <a14:m>
                  <m:oMath xmlns:m="http://schemas.openxmlformats.org/officeDocument/2006/math">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b="1" i="1">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𝑀</m:t>
                        </m:r>
                      </m:sub>
                    </m:sSub>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b="0" i="1" smtClean="0">
                            <a:latin typeface="Cambria Math" panose="02040503050406030204" pitchFamily="18" charset="0"/>
                          </a:rPr>
                          <m:t>𝑀</m:t>
                        </m:r>
                      </m:sup>
                    </m:sSup>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i="1" dirty="0" smtClean="0"/>
                  <a:t>.</a:t>
                </a:r>
                <a:endParaRPr lang="pt-BR" i="1" dirty="0"/>
              </a:p>
              <a:p>
                <a:pPr marL="0" indent="0">
                  <a:buNone/>
                </a:pPr>
                <a:r>
                  <a:rPr lang="pt-BR" dirty="0" smtClean="0"/>
                  <a:t>onde o vetor de funções base é dado por</a:t>
                </a:r>
              </a:p>
              <a:p>
                <a:pPr marL="0" indent="0" algn="ctr">
                  <a:buNone/>
                </a:pPr>
                <a14:m>
                  <m:oMath xmlns:m="http://schemas.openxmlformats.org/officeDocument/2006/math">
                    <m:r>
                      <m:rPr>
                        <m:sty m:val="p"/>
                      </m:rPr>
                      <a:rPr lang="pt-BR" i="1">
                        <a:latin typeface="Cambria Math" panose="02040503050406030204" pitchFamily="18" charset="0"/>
                      </a:rPr>
                      <m:t>Φ</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1"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r>
                          <a:rPr lang="pt-BR" b="1" i="1" smtClean="0">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𝑀</m:t>
                            </m:r>
                          </m:sup>
                        </m:s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smtClean="0"/>
                  <a:t>.</a:t>
                </a:r>
              </a:p>
              <a:p>
                <a:r>
                  <a:rPr lang="pt-BR" i="1" dirty="0" smtClean="0"/>
                  <a:t>“Toda função contínua no intervalo fechado  [a, b] pode ser aproximada por um polinômio”,</a:t>
                </a:r>
                <a:r>
                  <a:rPr lang="pt-BR" dirty="0" smtClean="0"/>
                  <a:t> Teorema </a:t>
                </a:r>
                <a:r>
                  <a:rPr lang="pt-BR" dirty="0"/>
                  <a:t>da aproximação de </a:t>
                </a:r>
                <a:r>
                  <a:rPr lang="pt-BR" dirty="0" smtClean="0"/>
                  <a:t>Weierstrass.</a:t>
                </a:r>
              </a:p>
              <a:p>
                <a:r>
                  <a:rPr lang="pt-BR" b="1" dirty="0" smtClean="0"/>
                  <a:t>Exemplo</a:t>
                </a:r>
                <a:r>
                  <a:rPr lang="pt-BR" dirty="0" smtClean="0"/>
                  <a:t>: Geramos 20 pontos do seguinte mapeamento,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oMath>
                </a14:m>
                <a:r>
                  <a:rPr lang="pt-BR" dirty="0"/>
                  <a:t> </a:t>
                </a:r>
              </a:p>
              <a:p>
                <a:pPr marL="0" indent="0" algn="ctr">
                  <a:buNone/>
                </a:pPr>
                <a14:m>
                  <m:oMath xmlns:m="http://schemas.openxmlformats.org/officeDocument/2006/math">
                    <m:r>
                      <a:rPr lang="pt-BR" b="0" i="1" smtClean="0">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b="0" i="1" smtClean="0">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+0.5</m:t>
                    </m:r>
                    <m:sSup>
                      <m:sSupPr>
                        <m:ctrlPr>
                          <a:rPr lang="pt-BR" i="1">
                            <a:latin typeface="Cambria Math" panose="02040503050406030204" pitchFamily="18" charset="0"/>
                          </a:rPr>
                        </m:ctrlPr>
                      </m:sSup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  e adicionamos ruído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m:rPr>
                            <m:sty m:val="p"/>
                          </m:rPr>
                          <a:rPr lang="pt-BR" b="0" i="0" smtClean="0">
                            <a:latin typeface="Cambria Math" panose="02040503050406030204" pitchFamily="18" charset="0"/>
                          </a:rPr>
                          <m:t>ruidoso</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b="0" i="1" smtClean="0">
                        <a:latin typeface="Cambria Math" panose="02040503050406030204" pitchFamily="18" charset="0"/>
                      </a:rPr>
                      <m:t>=</m:t>
                    </m:r>
                    <m:r>
                      <a:rPr lang="pt-BR" i="1">
                        <a:latin typeface="Cambria Math" panose="02040503050406030204" pitchFamily="18" charset="0"/>
                      </a:rPr>
                      <m:t>𝑦</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a:t>
                </a:r>
              </a:p>
              <a:p>
                <a:pPr marL="0" indent="0">
                  <a:buNone/>
                </a:pPr>
                <a:r>
                  <a:rPr lang="pt-BR" dirty="0" smtClean="0"/>
                  <a:t>   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smtClean="0"/>
                  <a:t> são valores linearmente espaçados entre -3 e 3 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𝑖</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0" smtClean="0">
                            <a:latin typeface="Cambria Math" panose="02040503050406030204" pitchFamily="18" charset="0"/>
                            <a:ea typeface="Cambria Math" panose="02040503050406030204" pitchFamily="18" charset="0"/>
                          </a:rPr>
                          <m:t>0, 1</m:t>
                        </m:r>
                      </m:e>
                    </m:d>
                    <m:r>
                      <a:rPr lang="pt-BR" b="0" i="0" smtClean="0">
                        <a:latin typeface="Cambria Math" panose="02040503050406030204" pitchFamily="18" charset="0"/>
                        <a:ea typeface="Cambria Math" panose="02040503050406030204" pitchFamily="18" charset="0"/>
                      </a:rPr>
                      <m:t>.</m:t>
                    </m:r>
                  </m:oMath>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05243"/>
                <a:ext cx="10881050" cy="5022166"/>
              </a:xfrm>
              <a:blipFill rotWithShape="0">
                <a:blip r:embed="rId3"/>
                <a:stretch>
                  <a:fillRect l="-1009" t="-3034"/>
                </a:stretch>
              </a:blipFill>
            </p:spPr>
            <p:txBody>
              <a:bodyPr/>
              <a:lstStyle/>
              <a:p>
                <a:r>
                  <a:rPr lang="pt-BR">
                    <a:noFill/>
                  </a:rPr>
                  <a:t> </a:t>
                </a:r>
              </a:p>
            </p:txBody>
          </p:sp>
        </mc:Fallback>
      </mc:AlternateContent>
    </p:spTree>
    <p:extLst>
      <p:ext uri="{BB962C8B-B14F-4D97-AF65-F5344CB8AC3E}">
        <p14:creationId xmlns:p14="http://schemas.microsoft.com/office/powerpoint/2010/main" val="3199662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159"/>
            <a:ext cx="10515600" cy="1325563"/>
          </a:xfrm>
        </p:spPr>
        <p:txBody>
          <a:bodyPr/>
          <a:lstStyle/>
          <a:p>
            <a:r>
              <a:rPr lang="pt-BR" dirty="0"/>
              <a:t>Regressão </a:t>
            </a:r>
            <a:r>
              <a:rPr lang="pt-BR" dirty="0" smtClean="0"/>
              <a:t>Polinomial com SciKit-Learn</a:t>
            </a:r>
            <a:endParaRPr lang="pt-BR" dirty="0"/>
          </a:p>
        </p:txBody>
      </p:sp>
      <p:sp>
        <p:nvSpPr>
          <p:cNvPr id="5" name="Rectangle 4"/>
          <p:cNvSpPr/>
          <p:nvPr/>
        </p:nvSpPr>
        <p:spPr>
          <a:xfrm>
            <a:off x="838200" y="1225689"/>
            <a:ext cx="7316755" cy="5632311"/>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smtClean="0">
                <a:solidFill>
                  <a:srgbClr val="0000FF"/>
                </a:solidFill>
                <a:highlight>
                  <a:srgbClr val="FFFFFF"/>
                </a:highlight>
              </a:rPr>
              <a:t>from</a:t>
            </a:r>
            <a:r>
              <a:rPr lang="pt-BR" sz="1200" dirty="0" smtClean="0">
                <a:solidFill>
                  <a:srgbClr val="000000"/>
                </a:solidFill>
                <a:highlight>
                  <a:srgbClr val="FFFFFF"/>
                </a:highlight>
              </a:rPr>
              <a:t> </a:t>
            </a:r>
            <a:r>
              <a:rPr lang="pt-BR" sz="1200" dirty="0">
                <a:solidFill>
                  <a:srgbClr val="000000"/>
                </a:solidFill>
                <a:highlight>
                  <a:srgbClr val="FFFFFF"/>
                </a:highlight>
              </a:rPr>
              <a:t>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LinearRegression</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Size of the example set.</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target 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degree 2 polynomial.</a:t>
            </a:r>
            <a:endParaRPr lang="pt-BR"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scaler.</a:t>
            </a:r>
            <a:endParaRPr lang="pt-BR"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linear regressor.</a:t>
            </a:r>
            <a:endParaRPr lang="pt-BR" sz="1200" dirty="0">
              <a:solidFill>
                <a:srgbClr val="000000"/>
              </a:solidFill>
              <a:highlight>
                <a:srgbClr val="FFFFFF"/>
              </a:highlight>
            </a:endParaRPr>
          </a:p>
          <a:p>
            <a:r>
              <a:rPr lang="pt-BR" sz="1200" dirty="0">
                <a:solidFill>
                  <a:srgbClr val="000000"/>
                </a:solidFill>
                <a:highlight>
                  <a:srgbClr val="FFFFFF"/>
                </a:highlight>
              </a:rPr>
              <a:t>lin_reg </a:t>
            </a:r>
            <a:r>
              <a:rPr lang="pt-BR" sz="1200" b="1" dirty="0">
                <a:solidFill>
                  <a:srgbClr val="000080"/>
                </a:solidFill>
                <a:highlight>
                  <a:srgbClr val="FFFFFF"/>
                </a:highlight>
              </a:rPr>
              <a:t>=</a:t>
            </a:r>
            <a:r>
              <a:rPr lang="pt-BR" sz="1200" dirty="0">
                <a:solidFill>
                  <a:srgbClr val="000000"/>
                </a:solidFill>
                <a:highlight>
                  <a:srgbClr val="FFFFFF"/>
                </a:highlight>
              </a:rPr>
              <a:t> 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err="1">
                <a:solidFill>
                  <a:srgbClr val="000000"/>
                </a:solidFill>
                <a:highlight>
                  <a:srgbClr val="FFFFFF"/>
                </a:highlight>
              </a:rPr>
              <a:t>polynomial_regression</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poly_features</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std_scaler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lin_reg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lin_reg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Perform polynomial regression.</a:t>
            </a:r>
            <a:endParaRPr lang="pt-BR" sz="1200" dirty="0">
              <a:solidFill>
                <a:srgbClr val="000000"/>
              </a:solidFill>
              <a:highlight>
                <a:srgbClr val="FFFFFF"/>
              </a:highlight>
            </a:endParaRPr>
          </a:p>
          <a:p>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Use the trained model for prediction of the training set.</a:t>
            </a:r>
            <a:endParaRPr lang="en-US" sz="1200" dirty="0">
              <a:solidFill>
                <a:srgbClr val="000000"/>
              </a:solidFill>
              <a:highlight>
                <a:srgbClr val="FFFFFF"/>
              </a:highlight>
            </a:endParaRPr>
          </a:p>
          <a:p>
            <a:r>
              <a:rPr lang="pt-BR" sz="1200" dirty="0">
                <a:solidFill>
                  <a:srgbClr val="000000"/>
                </a:solidFill>
                <a:highlight>
                  <a:srgbClr val="FFFFFF"/>
                </a:highlight>
              </a:rPr>
              <a:t>y_train_predict </a:t>
            </a:r>
            <a:r>
              <a:rPr lang="pt-BR" sz="1200" b="1" dirty="0">
                <a:solidFill>
                  <a:srgbClr val="000080"/>
                </a:solidFill>
                <a:highlight>
                  <a:srgbClr val="FFFFFF"/>
                </a:highlight>
              </a:rPr>
              <a:t>=</a:t>
            </a:r>
            <a:r>
              <a:rPr lang="pt-BR" sz="1200" dirty="0">
                <a:solidFill>
                  <a:srgbClr val="000000"/>
                </a:solidFill>
                <a:highlight>
                  <a:srgbClr val="FFFFFF"/>
                </a:highlight>
              </a:rPr>
              <a:t> polynomial_regression</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15" t="10630" r="9410" b="4337"/>
          <a:stretch/>
        </p:blipFill>
        <p:spPr>
          <a:xfrm>
            <a:off x="4371078" y="1225689"/>
            <a:ext cx="3037434" cy="2966244"/>
          </a:xfrm>
          <a:prstGeom prst="rect">
            <a:avLst/>
          </a:prstGeom>
        </p:spPr>
      </p:pic>
      <p:sp>
        <p:nvSpPr>
          <p:cNvPr id="10" name="Content Placeholder 9"/>
          <p:cNvSpPr>
            <a:spLocks noGrp="1"/>
          </p:cNvSpPr>
          <p:nvPr>
            <p:ph idx="1"/>
          </p:nvPr>
        </p:nvSpPr>
        <p:spPr>
          <a:xfrm>
            <a:off x="7576457" y="1257060"/>
            <a:ext cx="4615542" cy="4380148"/>
          </a:xfrm>
        </p:spPr>
        <p:txBody>
          <a:bodyPr>
            <a:normAutofit fontScale="77500" lnSpcReduction="20000"/>
          </a:bodyPr>
          <a:lstStyle/>
          <a:p>
            <a:r>
              <a:rPr lang="pt-BR" dirty="0" smtClean="0"/>
              <a:t>A classe </a:t>
            </a:r>
            <a:r>
              <a:rPr lang="pt-BR" b="1" dirty="0" smtClean="0"/>
              <a:t>Pipeline</a:t>
            </a:r>
            <a:r>
              <a:rPr lang="pt-BR" dirty="0" smtClean="0"/>
              <a:t> cria um objeto que sequencializa a aplicação de </a:t>
            </a:r>
            <a:r>
              <a:rPr lang="pt-BR" b="1" i="1" dirty="0" smtClean="0"/>
              <a:t>transformadores</a:t>
            </a:r>
            <a:r>
              <a:rPr lang="pt-BR" dirty="0" smtClean="0"/>
              <a:t> (e.g., PolynomialFeatures e StandardScaler) aos dados e ao final treina ou faz predições.</a:t>
            </a:r>
          </a:p>
          <a:p>
            <a:r>
              <a:rPr lang="pt-BR" dirty="0"/>
              <a:t>A classe </a:t>
            </a:r>
            <a:r>
              <a:rPr lang="pt-BR" b="1" dirty="0"/>
              <a:t>PolynomialFeatures</a:t>
            </a:r>
            <a:r>
              <a:rPr lang="pt-BR" dirty="0"/>
              <a:t> transforma os dados de treinamento, adicionando o quadrado </a:t>
            </a:r>
            <a:r>
              <a:rPr lang="pt-BR" dirty="0" smtClean="0"/>
              <a:t>de </a:t>
            </a:r>
            <a:r>
              <a:rPr lang="pt-BR" dirty="0"/>
              <a:t>cada atributo </a:t>
            </a:r>
            <a:r>
              <a:rPr lang="pt-BR" dirty="0" smtClean="0"/>
              <a:t>ao </a:t>
            </a:r>
            <a:r>
              <a:rPr lang="pt-BR" dirty="0"/>
              <a:t>conjunto de treinamento como </a:t>
            </a:r>
            <a:r>
              <a:rPr lang="pt-BR" dirty="0" smtClean="0"/>
              <a:t>novo atributo.</a:t>
            </a:r>
          </a:p>
          <a:p>
            <a:r>
              <a:rPr lang="pt-BR" dirty="0" smtClean="0">
                <a:solidFill>
                  <a:srgbClr val="000000"/>
                </a:solidFill>
                <a:highlight>
                  <a:srgbClr val="FFFFFF"/>
                </a:highlight>
              </a:rPr>
              <a:t>include_bias</a:t>
            </a:r>
            <a:r>
              <a:rPr lang="pt-BR" b="1" dirty="0" smtClean="0">
                <a:solidFill>
                  <a:srgbClr val="000080"/>
                </a:solidFill>
                <a:highlight>
                  <a:srgbClr val="FFFFFF"/>
                </a:highlight>
              </a:rPr>
              <a:t>=</a:t>
            </a:r>
            <a:r>
              <a:rPr lang="pt-BR" b="1" dirty="0" smtClean="0">
                <a:solidFill>
                  <a:srgbClr val="0000FF"/>
                </a:solidFill>
                <a:highlight>
                  <a:srgbClr val="FFFFFF"/>
                </a:highlight>
              </a:rPr>
              <a:t>True </a:t>
            </a:r>
            <a:r>
              <a:rPr lang="pt-BR" dirty="0"/>
              <a:t>é </a:t>
            </a:r>
            <a:r>
              <a:rPr lang="pt-BR" dirty="0" smtClean="0"/>
              <a:t>usado </a:t>
            </a:r>
            <a:r>
              <a:rPr lang="pt-BR" dirty="0"/>
              <a:t>para se incluir o vetor de uns dado que a função original </a:t>
            </a:r>
            <a:r>
              <a:rPr lang="pt-BR" dirty="0" smtClean="0"/>
              <a:t>possui termo onde expoentes são 0.</a:t>
            </a:r>
            <a:endParaRPr lang="pt-BR" dirty="0"/>
          </a:p>
        </p:txBody>
      </p:sp>
      <p:sp>
        <p:nvSpPr>
          <p:cNvPr id="11" name="TextBox 10"/>
          <p:cNvSpPr txBox="1"/>
          <p:nvPr/>
        </p:nvSpPr>
        <p:spPr>
          <a:xfrm>
            <a:off x="5505061" y="6062938"/>
            <a:ext cx="3396343" cy="369332"/>
          </a:xfrm>
          <a:prstGeom prst="rect">
            <a:avLst/>
          </a:prstGeom>
          <a:noFill/>
        </p:spPr>
        <p:txBody>
          <a:bodyPr wrap="square" rtlCol="0">
            <a:spAutoFit/>
          </a:bodyPr>
          <a:lstStyle/>
          <a:p>
            <a:r>
              <a:rPr lang="pt-BR" dirty="0" smtClean="0">
                <a:hlinkClick r:id="rId5"/>
              </a:rPr>
              <a:t>Exemplo Polinomial Regression</a:t>
            </a:r>
            <a:endParaRPr lang="pt-BR" dirty="0"/>
          </a:p>
        </p:txBody>
      </p:sp>
    </p:spTree>
    <p:extLst>
      <p:ext uri="{BB962C8B-B14F-4D97-AF65-F5344CB8AC3E}">
        <p14:creationId xmlns:p14="http://schemas.microsoft.com/office/powerpoint/2010/main" val="8321158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a:t>
            </a:r>
            <a:r>
              <a:rPr lang="pt-BR" dirty="0"/>
              <a:t>Qual ordem usar?</a:t>
            </a:r>
          </a:p>
        </p:txBody>
      </p:sp>
      <p:sp>
        <p:nvSpPr>
          <p:cNvPr id="15" name="Content Placeholder 14"/>
          <p:cNvSpPr>
            <a:spLocks noGrp="1"/>
          </p:cNvSpPr>
          <p:nvPr>
            <p:ph idx="1"/>
          </p:nvPr>
        </p:nvSpPr>
        <p:spPr>
          <a:xfrm>
            <a:off x="838199" y="4944878"/>
            <a:ext cx="10918371" cy="1786998"/>
          </a:xfrm>
        </p:spPr>
        <p:txBody>
          <a:bodyPr>
            <a:normAutofit fontScale="92500" lnSpcReduction="20000"/>
          </a:bodyPr>
          <a:lstStyle/>
          <a:p>
            <a:r>
              <a:rPr lang="pt-BR" dirty="0" smtClean="0"/>
              <a:t>Um polinômio de ordem 1 não tem flexibilidade/complexidade o suficiente para aproximar os dados.</a:t>
            </a:r>
          </a:p>
          <a:p>
            <a:r>
              <a:rPr lang="pt-BR" dirty="0" smtClean="0"/>
              <a:t>Como esperado, um polinômio de ordem 2 produz a melhor aproximação dos dados.</a:t>
            </a:r>
          </a:p>
          <a:p>
            <a:pPr lvl="1"/>
            <a:r>
              <a:rPr lang="pt-BR" dirty="0" smtClean="0"/>
              <a:t>Aproximação será melhor quanto maior o conjunto de treinamento e menor o ruído.</a:t>
            </a:r>
            <a:endParaRPr lang="pt-BR" dirty="0"/>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6074" t="11205" r="9086" b="3664"/>
          <a:stretch/>
        </p:blipFill>
        <p:spPr>
          <a:xfrm>
            <a:off x="3494498" y="1433086"/>
            <a:ext cx="3389781" cy="3401430"/>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5782" t="11298" r="9378" b="3571"/>
          <a:stretch/>
        </p:blipFill>
        <p:spPr>
          <a:xfrm>
            <a:off x="7413013" y="1433086"/>
            <a:ext cx="3390124" cy="3401773"/>
          </a:xfrm>
          <a:prstGeom prst="rect">
            <a:avLst/>
          </a:prstGeom>
        </p:spPr>
      </p:pic>
      <p:sp>
        <p:nvSpPr>
          <p:cNvPr id="6" name="Rectangle 5"/>
          <p:cNvSpPr/>
          <p:nvPr/>
        </p:nvSpPr>
        <p:spPr>
          <a:xfrm>
            <a:off x="571165" y="2736331"/>
            <a:ext cx="2836041" cy="1015663"/>
          </a:xfrm>
          <a:prstGeom prst="rect">
            <a:avLst/>
          </a:prstGeom>
        </p:spPr>
        <p:txBody>
          <a:bodyPr wrap="square">
            <a:spAutoFit/>
          </a:bodyPr>
          <a:lstStyle/>
          <a:p>
            <a:r>
              <a:rPr lang="pt-BR" sz="1200" dirty="0" smtClean="0">
                <a:solidFill>
                  <a:srgbClr val="008000"/>
                </a:solidFill>
                <a:highlight>
                  <a:srgbClr val="FFFFFF"/>
                </a:highlight>
              </a:rPr>
              <a:t># </a:t>
            </a:r>
            <a:r>
              <a:rPr lang="pt-BR" sz="1200" dirty="0">
                <a:solidFill>
                  <a:srgbClr val="008000"/>
                </a:solidFill>
                <a:highlight>
                  <a:srgbClr val="FFFFFF"/>
                </a:highlight>
              </a:rPr>
              <a:t>Create </a:t>
            </a:r>
            <a:r>
              <a:rPr lang="pt-BR" sz="1200" dirty="0" smtClean="0">
                <a:solidFill>
                  <a:srgbClr val="008000"/>
                </a:solidFill>
                <a:highlight>
                  <a:srgbClr val="FFFFFF"/>
                </a:highlight>
              </a:rPr>
              <a:t>target </a:t>
            </a:r>
            <a:r>
              <a:rPr lang="pt-BR" sz="1200" dirty="0">
                <a:solidFill>
                  <a:srgbClr val="008000"/>
                </a:solidFill>
                <a:highlight>
                  <a:srgbClr val="FFFFFF"/>
                </a:highlight>
              </a:rPr>
              <a:t>function.</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smtClean="0">
                <a:solidFill>
                  <a:srgbClr val="000080"/>
                </a:solidFill>
                <a:highlight>
                  <a:srgbClr val="FFFFFF"/>
                </a:highlight>
              </a:rPr>
              <a:t>;</a:t>
            </a:r>
          </a:p>
          <a:p>
            <a:r>
              <a:rPr lang="pt-BR" sz="1200" dirty="0">
                <a:solidFill>
                  <a:srgbClr val="008000"/>
                </a:solidFill>
                <a:highlight>
                  <a:srgbClr val="FFFFFF"/>
                </a:highlight>
              </a:rPr>
              <a:t># Create </a:t>
            </a:r>
            <a:r>
              <a:rPr lang="pt-BR" sz="1200" dirty="0" smtClean="0">
                <a:solidFill>
                  <a:srgbClr val="008000"/>
                </a:solidFill>
                <a:highlight>
                  <a:srgbClr val="FFFFFF"/>
                </a:highlight>
              </a:rPr>
              <a:t>noisy version of target </a:t>
            </a:r>
            <a:r>
              <a:rPr lang="pt-BR" sz="1200" dirty="0">
                <a:solidFill>
                  <a:srgbClr val="008000"/>
                </a:solidFill>
                <a:highlight>
                  <a:srgbClr val="FFFFFF"/>
                </a:highlight>
              </a:rPr>
              <a:t>function</a:t>
            </a:r>
            <a:r>
              <a:rPr lang="pt-BR" sz="1200" dirty="0" smtClean="0">
                <a:solidFill>
                  <a:srgbClr val="00800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p:txBody>
      </p:sp>
      <p:sp>
        <p:nvSpPr>
          <p:cNvPr id="3" name="TextBox 2"/>
          <p:cNvSpPr txBox="1"/>
          <p:nvPr/>
        </p:nvSpPr>
        <p:spPr>
          <a:xfrm>
            <a:off x="348695" y="4163770"/>
            <a:ext cx="3058511" cy="369332"/>
          </a:xfrm>
          <a:prstGeom prst="rect">
            <a:avLst/>
          </a:prstGeom>
          <a:noFill/>
        </p:spPr>
        <p:txBody>
          <a:bodyPr wrap="square" rtlCol="0">
            <a:spAutoFit/>
          </a:bodyPr>
          <a:lstStyle/>
          <a:p>
            <a:pPr algn="ctr"/>
            <a:r>
              <a:rPr lang="pt-BR" dirty="0">
                <a:hlinkClick r:id="rId5"/>
              </a:rPr>
              <a:t>polynomial_regression.ipynb</a:t>
            </a:r>
            <a:endParaRPr lang="pt-BR" dirty="0"/>
          </a:p>
        </p:txBody>
      </p:sp>
    </p:spTree>
    <p:extLst>
      <p:ext uri="{BB962C8B-B14F-4D97-AF65-F5344CB8AC3E}">
        <p14:creationId xmlns:p14="http://schemas.microsoft.com/office/powerpoint/2010/main" val="3995287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a:t>
            </a:r>
            <a:r>
              <a:rPr lang="pt-BR" dirty="0" smtClean="0"/>
              <a:t>Polinomial: Qual ordem usar?</a:t>
            </a:r>
            <a:endParaRPr lang="pt-BR" dirty="0"/>
          </a:p>
        </p:txBody>
      </p:sp>
      <p:sp>
        <p:nvSpPr>
          <p:cNvPr id="3" name="Content Placeholder 2"/>
          <p:cNvSpPr>
            <a:spLocks noGrp="1"/>
          </p:cNvSpPr>
          <p:nvPr>
            <p:ph idx="1"/>
          </p:nvPr>
        </p:nvSpPr>
        <p:spPr>
          <a:xfrm>
            <a:off x="838199" y="5094515"/>
            <a:ext cx="11179630" cy="1782146"/>
          </a:xfrm>
        </p:spPr>
        <p:txBody>
          <a:bodyPr>
            <a:normAutofit fontScale="85000" lnSpcReduction="20000"/>
          </a:bodyPr>
          <a:lstStyle/>
          <a:p>
            <a:r>
              <a:rPr lang="pt-BR" dirty="0" smtClean="0"/>
              <a:t>Polinômios com ordem &gt; 2 tendem a produzir aproximações perfeitas nos pontos disponíveis.</a:t>
            </a:r>
          </a:p>
          <a:p>
            <a:r>
              <a:rPr lang="pt-BR" dirty="0" smtClean="0"/>
              <a:t>Porém, essa aproximação se distancia bastante da função original nas demais regiões.</a:t>
            </a:r>
          </a:p>
          <a:p>
            <a:r>
              <a:rPr lang="pt-BR" dirty="0" smtClean="0"/>
              <a:t>Portanto, esses modelos apresentarão erros significativamente maiores quando forem apresentados a dados novos.</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605" t="10918" r="9456"/>
          <a:stretch/>
        </p:blipFill>
        <p:spPr>
          <a:xfrm>
            <a:off x="1029385" y="1690688"/>
            <a:ext cx="3150730" cy="322839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05" t="10918" r="9456"/>
          <a:stretch/>
        </p:blipFill>
        <p:spPr>
          <a:xfrm>
            <a:off x="4609322" y="1687597"/>
            <a:ext cx="3153747" cy="323148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014" t="11327" r="8639"/>
          <a:stretch/>
        </p:blipFill>
        <p:spPr>
          <a:xfrm>
            <a:off x="8192276" y="1687597"/>
            <a:ext cx="3183138" cy="3231483"/>
          </a:xfrm>
          <a:prstGeom prst="rect">
            <a:avLst/>
          </a:prstGeom>
        </p:spPr>
      </p:pic>
    </p:spTree>
    <p:extLst>
      <p:ext uri="{BB962C8B-B14F-4D97-AF65-F5344CB8AC3E}">
        <p14:creationId xmlns:p14="http://schemas.microsoft.com/office/powerpoint/2010/main" val="9575843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Obervações quanto à Regressão </a:t>
            </a:r>
            <a:r>
              <a:rPr lang="pt-BR" dirty="0"/>
              <a:t>Polinomial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50526" cy="4727576"/>
              </a:xfrm>
            </p:spPr>
            <p:txBody>
              <a:bodyPr>
                <a:normAutofit/>
              </a:bodyPr>
              <a:lstStyle/>
              <a:p>
                <a:r>
                  <a:rPr lang="pt-BR" dirty="0" smtClean="0"/>
                  <a:t>O real objetivo de se construir um modelo de regressão é o de encontrar a melhor aproximação possível do </a:t>
                </a:r>
                <a:r>
                  <a:rPr lang="pt-BR" b="1" i="1" dirty="0" smtClean="0"/>
                  <a:t>mapeamento verdadeiro</a:t>
                </a:r>
                <a:r>
                  <a:rPr lang="pt-BR" dirty="0"/>
                  <a:t>,</a:t>
                </a:r>
                <a:r>
                  <a:rPr lang="pt-BR" dirty="0" smtClean="0"/>
                  <a:t> i.e.,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com o conjunto limitado de exemplos de treinamento.</a:t>
                </a:r>
              </a:p>
              <a:p>
                <a:r>
                  <a:rPr lang="pt-BR" dirty="0" smtClean="0"/>
                  <a:t>Por </a:t>
                </a:r>
                <a:r>
                  <a:rPr lang="pt-BR" dirty="0"/>
                  <a:t>mais que tenhamos </a:t>
                </a:r>
                <a:r>
                  <a:rPr lang="pt-BR" dirty="0" smtClean="0"/>
                  <a:t>muitos exemplos eles </a:t>
                </a:r>
                <a:r>
                  <a:rPr lang="pt-BR" dirty="0"/>
                  <a:t>dificilmente vão nos dar todos os possíveis </a:t>
                </a:r>
                <a:r>
                  <a:rPr lang="pt-BR" dirty="0" smtClean="0"/>
                  <a:t>mapeamentos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smtClean="0"/>
                  <a:t>, </a:t>
                </a:r>
                <a:r>
                  <a:rPr lang="pt-BR" dirty="0"/>
                  <a:t>pois em muitos casos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a:t>,</a:t>
                </a:r>
                <a:r>
                  <a:rPr lang="pt-BR" dirty="0" smtClean="0"/>
                  <a:t> </a:t>
                </a:r>
                <a:r>
                  <a:rPr lang="pt-BR" dirty="0"/>
                  <a:t>é continua </a:t>
                </a:r>
                <a:r>
                  <a:rPr lang="pt-BR" dirty="0" smtClean="0"/>
                  <a:t>e consequentemente possui infinitos valores.</a:t>
                </a:r>
              </a:p>
              <a:p>
                <a:r>
                  <a:rPr lang="pt-BR" dirty="0" smtClean="0"/>
                  <a:t>Vimos que polinômios de pequena ordem (e.g., 1) não conseguem aproximar o </a:t>
                </a:r>
                <a:r>
                  <a:rPr lang="pt-BR" b="1" i="1" dirty="0" smtClean="0"/>
                  <a:t>mapeamento verdadeiro.</a:t>
                </a:r>
                <a:endParaRPr lang="pt-BR" dirty="0" smtClean="0"/>
              </a:p>
              <a:p>
                <a:r>
                  <a:rPr lang="pt-BR" dirty="0" smtClean="0"/>
                  <a:t>Percebemos que </a:t>
                </a:r>
                <a:r>
                  <a:rPr lang="pt-BR" dirty="0"/>
                  <a:t>é possível </a:t>
                </a:r>
                <a:r>
                  <a:rPr lang="pt-BR" dirty="0" smtClean="0"/>
                  <a:t>encontrar uma aproximação ótima dos exemplos disponíveis que, </a:t>
                </a:r>
                <a:r>
                  <a:rPr lang="pt-BR" dirty="0"/>
                  <a:t>ao mesmo tempo, </a:t>
                </a:r>
                <a:r>
                  <a:rPr lang="pt-BR" dirty="0" smtClean="0"/>
                  <a:t>produz </a:t>
                </a:r>
                <a:r>
                  <a:rPr lang="pt-BR" dirty="0"/>
                  <a:t>um </a:t>
                </a:r>
                <a:r>
                  <a:rPr lang="pt-BR" dirty="0" smtClean="0"/>
                  <a:t>mapeamento,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b="0" i="1" smtClean="0">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oMath>
                </a14:m>
                <a:r>
                  <a:rPr lang="pt-BR" dirty="0" smtClean="0"/>
                  <a:t>, </a:t>
                </a:r>
                <a:r>
                  <a:rPr lang="pt-BR" dirty="0"/>
                  <a:t>que difere </a:t>
                </a:r>
                <a:r>
                  <a:rPr lang="pt-BR" dirty="0" smtClean="0"/>
                  <a:t>significativamente </a:t>
                </a:r>
                <a:r>
                  <a:rPr lang="pt-BR" dirty="0"/>
                  <a:t>do </a:t>
                </a:r>
                <a:r>
                  <a:rPr lang="pt-BR" b="1" i="1" dirty="0"/>
                  <a:t>mapeamento verdadeiro</a:t>
                </a:r>
                <a:r>
                  <a:rPr lang="pt-BR"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50526" cy="4727576"/>
              </a:xfrm>
              <a:blipFill rotWithShape="0">
                <a:blip r:embed="rId3"/>
                <a:stretch>
                  <a:fillRect l="-1002" t="-2062" r="-1169" b="-2964"/>
                </a:stretch>
              </a:blipFill>
            </p:spPr>
            <p:txBody>
              <a:bodyPr/>
              <a:lstStyle/>
              <a:p>
                <a:r>
                  <a:rPr lang="pt-BR">
                    <a:noFill/>
                  </a:rPr>
                  <a:t> </a:t>
                </a:r>
              </a:p>
            </p:txBody>
          </p:sp>
        </mc:Fallback>
      </mc:AlternateContent>
    </p:spTree>
    <p:extLst>
      <p:ext uri="{BB962C8B-B14F-4D97-AF65-F5344CB8AC3E}">
        <p14:creationId xmlns:p14="http://schemas.microsoft.com/office/powerpoint/2010/main" val="1970790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8952" y="0"/>
            <a:ext cx="2931031" cy="2255520"/>
          </a:xfrm>
          <a:prstGeom prst="rect">
            <a:avLst/>
          </a:prstGeom>
        </p:spPr>
      </p:pic>
      <p:sp>
        <p:nvSpPr>
          <p:cNvPr id="2" name="Title 1"/>
          <p:cNvSpPr>
            <a:spLocks noGrp="1"/>
          </p:cNvSpPr>
          <p:nvPr>
            <p:ph type="title"/>
          </p:nvPr>
        </p:nvSpPr>
        <p:spPr/>
        <p:txBody>
          <a:bodyPr/>
          <a:lstStyle/>
          <a:p>
            <a:r>
              <a:rPr lang="pt-BR" dirty="0"/>
              <a:t>Definição do Problema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819015"/>
              </a:xfrm>
            </p:spPr>
            <p:txBody>
              <a:bodyPr>
                <a:normAutofit fontScale="85000" lnSpcReduction="10000"/>
              </a:bodyPr>
              <a:lstStyle/>
              <a:p>
                <a:pPr marL="0" indent="0">
                  <a:buNone/>
                </a:pPr>
                <a:r>
                  <a:rPr lang="pt-BR" dirty="0"/>
                  <a:t>O problema de regressão pode ser enunciado da seguinte forma:</a:t>
                </a:r>
              </a:p>
              <a:p>
                <a:r>
                  <a:rPr lang="pt-BR" b="1" dirty="0"/>
                  <a:t>Dados disponíveis (ou observações)</a:t>
                </a:r>
                <a:r>
                  <a:rPr lang="pt-BR" dirty="0"/>
                  <a:t>: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b="0" i="1" smtClean="0">
                        <a:latin typeface="Cambria Math" panose="02040503050406030204" pitchFamily="18" charset="0"/>
                      </a:rPr>
                      <m:t>𝑦</m:t>
                    </m:r>
                  </m:oMath>
                </a14:m>
                <a:r>
                  <a:rPr lang="pt-BR" i="1" dirty="0"/>
                  <a:t>(i)}, </a:t>
                </a:r>
                <a14:m>
                  <m:oMath xmlns:m="http://schemas.openxmlformats.org/officeDocument/2006/math">
                    <m:r>
                      <a:rPr lang="pt-BR" b="0" i="1" smtClean="0">
                        <a:latin typeface="Cambria Math" panose="02040503050406030204" pitchFamily="18" charset="0"/>
                      </a:rPr>
                      <m:t>𝑖</m:t>
                    </m:r>
                    <m:r>
                      <a:rPr lang="pt-BR" b="0" i="1" smtClean="0">
                        <a:latin typeface="Cambria Math" panose="02040503050406030204" pitchFamily="18" charset="0"/>
                      </a:rPr>
                      <m:t>=0,…,</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i="1" dirty="0"/>
                  <a:t>,</a:t>
                </a:r>
                <a:r>
                  <a:rPr lang="pt-BR" dirty="0"/>
                  <a:t> onde </a:t>
                </a:r>
              </a:p>
              <a:p>
                <a:pPr lvl="1"/>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b="0" i="1" smtClean="0">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b="0" i="1" smtClean="0">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a:t>atributos (ou features).</a:t>
                </a:r>
              </a:p>
              <a:p>
                <a:pPr lvl="1"/>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h</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m:rPr>
                        <m:sty m:val="p"/>
                      </m:rPr>
                      <a:rPr lang="pt-BR" i="1" smtClean="0">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r>
                          <a:rPr lang="pt-BR" b="1" i="1" smtClean="0">
                            <a:latin typeface="Cambria Math" panose="02040503050406030204" pitchFamily="18" charset="0"/>
                          </a:rPr>
                          <m:t>]</m:t>
                        </m:r>
                      </m:e>
                      <m:sup>
                        <m:r>
                          <a:rPr lang="pt-BR" b="0" i="1" smtClean="0">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0" smtClean="0">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i="0">
                        <a:latin typeface="Cambria Math" panose="02040503050406030204" pitchFamily="18" charset="0"/>
                      </a:rPr>
                      <m:t>Φ</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 é um vetor </a:t>
                </a:r>
                <a14:m>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a:t>
                </a:r>
                <a:r>
                  <a:rPr lang="pt-BR" dirty="0" err="1"/>
                  <a:t>ésimo</a:t>
                </a:r>
                <a:r>
                  <a:rPr lang="pt-BR" dirty="0"/>
                  <a:t> exemplos.</a:t>
                </a:r>
              </a:p>
              <a:p>
                <a:r>
                  <a:rPr lang="pt-BR" b="1" dirty="0"/>
                  <a:t>Objetivo do modelo</a:t>
                </a:r>
                <a:r>
                  <a:rPr lang="pt-BR" dirty="0"/>
                  <a:t>: encontrar o vetor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819015"/>
              </a:xfrm>
              <a:blipFill>
                <a:blip r:embed="rId4"/>
                <a:stretch>
                  <a:fillRect l="-880" t="-2402" r="-715" b="-2402"/>
                </a:stretch>
              </a:blipFill>
            </p:spPr>
            <p:txBody>
              <a:bodyPr/>
              <a:lstStyle/>
              <a:p>
                <a:r>
                  <a:rPr lang="pt-BR">
                    <a:noFill/>
                  </a:rPr>
                  <a:t> </a:t>
                </a:r>
              </a:p>
            </p:txBody>
          </p:sp>
        </mc:Fallback>
      </mc:AlternateContent>
    </p:spTree>
    <p:extLst>
      <p:ext uri="{BB962C8B-B14F-4D97-AF65-F5344CB8AC3E}">
        <p14:creationId xmlns:p14="http://schemas.microsoft.com/office/powerpoint/2010/main" val="4023030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maldição da complexidade</a:t>
            </a:r>
            <a:endParaRPr lang="pt-BR" dirty="0"/>
          </a:p>
        </p:txBody>
      </p:sp>
      <p:sp>
        <p:nvSpPr>
          <p:cNvPr id="3" name="Content Placeholder 2"/>
          <p:cNvSpPr>
            <a:spLocks noGrp="1"/>
          </p:cNvSpPr>
          <p:nvPr>
            <p:ph idx="1"/>
          </p:nvPr>
        </p:nvSpPr>
        <p:spPr>
          <a:xfrm>
            <a:off x="838199" y="1825625"/>
            <a:ext cx="11032067" cy="2238375"/>
          </a:xfrm>
        </p:spPr>
        <p:txBody>
          <a:bodyPr>
            <a:normAutofit fontScale="92500" lnSpcReduction="20000"/>
          </a:bodyPr>
          <a:lstStyle/>
          <a:p>
            <a:r>
              <a:rPr lang="pt-BR" dirty="0" smtClean="0"/>
              <a:t>O </a:t>
            </a:r>
            <a:r>
              <a:rPr lang="pt-BR" dirty="0"/>
              <a:t>erro de aproximação diminui com o aumento da ordem do polinômio, porém, isso não significa que estamos construindo um modelo melhor</a:t>
            </a:r>
            <a:r>
              <a:rPr lang="pt-BR" dirty="0" smtClean="0"/>
              <a:t>.</a:t>
            </a:r>
          </a:p>
          <a:p>
            <a:r>
              <a:rPr lang="pt-BR" dirty="0" smtClean="0"/>
              <a:t>Modelos complexos com erro de treinamento pequeno não necessariamente são modelos que melhor </a:t>
            </a:r>
            <a:r>
              <a:rPr lang="pt-BR" b="1" i="1" dirty="0" smtClean="0"/>
              <a:t>generalizam</a:t>
            </a:r>
            <a:r>
              <a:rPr lang="pt-BR" dirty="0"/>
              <a:t> </a:t>
            </a:r>
            <a:r>
              <a:rPr lang="pt-BR" dirty="0" smtClean="0"/>
              <a:t>(alto erro de validação).</a:t>
            </a:r>
          </a:p>
          <a:p>
            <a:r>
              <a:rPr lang="pt-BR" b="1" i="1" dirty="0" smtClean="0"/>
              <a:t>Modelos ótimos </a:t>
            </a:r>
            <a:r>
              <a:rPr lang="pt-BR" dirty="0" smtClean="0"/>
              <a:t>conseguem, </a:t>
            </a:r>
            <a:r>
              <a:rPr lang="pt-BR" b="1" i="1" dirty="0" smtClean="0"/>
              <a:t>generalizar</a:t>
            </a:r>
            <a:r>
              <a:rPr lang="pt-BR" dirty="0" smtClean="0"/>
              <a:t>, ou seja mapear valores não vistos durante o treinamento em valores muito próximos dos verdeiros.</a:t>
            </a:r>
            <a:endParaRPr lang="pt-BR" dirty="0"/>
          </a:p>
        </p:txBody>
      </p:sp>
      <p:sp>
        <p:nvSpPr>
          <p:cNvPr id="6" name="Rectangle 5"/>
          <p:cNvSpPr/>
          <p:nvPr/>
        </p:nvSpPr>
        <p:spPr>
          <a:xfrm>
            <a:off x="8212663" y="3841266"/>
            <a:ext cx="3064933" cy="3046988"/>
          </a:xfrm>
          <a:prstGeom prst="rect">
            <a:avLst/>
          </a:prstGeom>
        </p:spPr>
        <p:txBody>
          <a:bodyPr wrap="square">
            <a:spAutoFit/>
          </a:bodyPr>
          <a:lstStyle/>
          <a:p>
            <a:r>
              <a:rPr lang="pt-BR" sz="1200" dirty="0">
                <a:solidFill>
                  <a:srgbClr val="008000"/>
                </a:solidFill>
                <a:highlight>
                  <a:srgbClr val="FFFFFF"/>
                </a:highlight>
              </a:rPr>
              <a:t># </a:t>
            </a:r>
            <a:r>
              <a:rPr lang="pt-BR" sz="1200" dirty="0" smtClean="0">
                <a:solidFill>
                  <a:srgbClr val="008000"/>
                </a:solidFill>
                <a:highlight>
                  <a:srgbClr val="FFFFFF"/>
                </a:highlight>
              </a:rPr>
              <a:t>Training set </a:t>
            </a:r>
            <a:r>
              <a:rPr lang="pt-BR" sz="1200" dirty="0">
                <a:solidFill>
                  <a:srgbClr val="008000"/>
                </a:solidFill>
                <a:highlight>
                  <a:srgbClr val="FFFFFF"/>
                </a:highlight>
              </a:rPr>
              <a:t>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a:t>
            </a:r>
            <a:r>
              <a:rPr lang="pt-BR" sz="1200" dirty="0" smtClean="0">
                <a:solidFill>
                  <a:srgbClr val="008000"/>
                </a:solidFill>
                <a:highlight>
                  <a:srgbClr val="FFFFFF"/>
                </a:highlight>
              </a:rPr>
              <a:t>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smtClean="0">
                <a:solidFill>
                  <a:srgbClr val="000080"/>
                </a:solidFill>
                <a:highlight>
                  <a:srgbClr val="FFFFFF"/>
                </a:highlight>
              </a:rPr>
              <a:t>)</a:t>
            </a:r>
          </a:p>
          <a:p>
            <a:endParaRPr lang="pt-BR" sz="1200" b="1" dirty="0">
              <a:solidFill>
                <a:srgbClr val="000080"/>
              </a:solidFill>
              <a:highlight>
                <a:srgbClr val="FFFFFF"/>
              </a:highlight>
            </a:endParaRPr>
          </a:p>
          <a:p>
            <a:r>
              <a:rPr lang="pt-BR" sz="1200" dirty="0">
                <a:solidFill>
                  <a:srgbClr val="008000"/>
                </a:solidFill>
                <a:highlight>
                  <a:srgbClr val="FFFFFF"/>
                </a:highlight>
              </a:rPr>
              <a:t># </a:t>
            </a:r>
            <a:r>
              <a:rPr lang="pt-BR" sz="1200" dirty="0" smtClean="0">
                <a:solidFill>
                  <a:srgbClr val="008000"/>
                </a:solidFill>
                <a:highlight>
                  <a:srgbClr val="FFFFFF"/>
                </a:highlight>
              </a:rPr>
              <a:t>Validation set </a:t>
            </a:r>
            <a:r>
              <a:rPr lang="pt-BR" sz="1200" dirty="0">
                <a:solidFill>
                  <a:srgbClr val="008000"/>
                </a:solidFill>
                <a:highlight>
                  <a:srgbClr val="FFFFFF"/>
                </a:highlight>
              </a:rPr>
              <a:t>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FF0000"/>
                </a:solidFill>
                <a:highlight>
                  <a:srgbClr val="FFFFFF"/>
                </a:highlight>
              </a:rPr>
              <a:t>30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Create training set.</a:t>
            </a:r>
            <a:endParaRPr lang="pt-BR" sz="1200" dirty="0">
              <a:solidFill>
                <a:srgbClr val="000000"/>
              </a:solidFill>
              <a:highlight>
                <a:srgbClr val="FFFFFF"/>
              </a:highlight>
            </a:endParaRPr>
          </a:p>
          <a:p>
            <a:r>
              <a:rPr lang="en-US" sz="1200" dirty="0">
                <a:solidFill>
                  <a:srgbClr val="000000"/>
                </a:solidFill>
                <a:highlight>
                  <a:srgbClr val="FFFFFF"/>
                </a:highlight>
              </a:rPr>
              <a:t>x1 </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np</a:t>
            </a:r>
            <a:r>
              <a:rPr lang="en-US" sz="1200" b="1" dirty="0" err="1">
                <a:solidFill>
                  <a:srgbClr val="000080"/>
                </a:solidFill>
                <a:highlight>
                  <a:srgbClr val="FFFFFF"/>
                </a:highlight>
              </a:rPr>
              <a:t>.</a:t>
            </a:r>
            <a:r>
              <a:rPr lang="en-US" sz="1200" dirty="0" err="1">
                <a:solidFill>
                  <a:srgbClr val="000000"/>
                </a:solidFill>
                <a:highlight>
                  <a:srgbClr val="FFFFFF"/>
                </a:highlight>
              </a:rPr>
              <a:t>linspace</a:t>
            </a:r>
            <a:r>
              <a:rPr lang="en-US" sz="1200" b="1" dirty="0">
                <a:solidFill>
                  <a:srgbClr val="000080"/>
                </a:solidFill>
                <a:highlight>
                  <a:srgbClr val="FFFFFF"/>
                </a:highlight>
              </a:rPr>
              <a:t>(-</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3</a:t>
            </a:r>
            <a:r>
              <a:rPr lang="en-US" sz="1200" b="1" dirty="0">
                <a:solidFill>
                  <a:srgbClr val="000080"/>
                </a:solidFill>
                <a:highlight>
                  <a:srgbClr val="FFFFFF"/>
                </a:highlight>
              </a:rPr>
              <a:t>,</a:t>
            </a:r>
            <a:r>
              <a:rPr lang="en-US" sz="1200" dirty="0">
                <a:solidFill>
                  <a:srgbClr val="000000"/>
                </a:solidFill>
                <a:highlight>
                  <a:srgbClr val="FFFFFF"/>
                </a:highlight>
              </a:rPr>
              <a:t> M</a:t>
            </a:r>
            <a:r>
              <a:rPr lang="en-US" sz="1200" b="1" dirty="0">
                <a:solidFill>
                  <a:srgbClr val="000080"/>
                </a:solidFill>
                <a:highlight>
                  <a:srgbClr val="FFFFFF"/>
                </a:highlight>
              </a:rPr>
              <a:t>).</a:t>
            </a:r>
            <a:r>
              <a:rPr lang="en-US" sz="1200" dirty="0">
                <a:solidFill>
                  <a:srgbClr val="000000"/>
                </a:solidFill>
                <a:highlight>
                  <a:srgbClr val="FFFFFF"/>
                </a:highlight>
              </a:rPr>
              <a:t>reshape</a:t>
            </a:r>
            <a:r>
              <a:rPr lang="en-US" sz="1200" b="1" dirty="0">
                <a:solidFill>
                  <a:srgbClr val="000080"/>
                </a:solidFill>
                <a:highlight>
                  <a:srgbClr val="FFFFFF"/>
                </a:highlight>
              </a:rPr>
              <a:t>(</a:t>
            </a:r>
            <a:r>
              <a:rPr lang="en-US" sz="1200" dirty="0">
                <a:solidFill>
                  <a:srgbClr val="000000"/>
                </a:solidFill>
                <a:highlight>
                  <a:srgbClr val="FFFFFF"/>
                </a:highlight>
              </a:rPr>
              <a:t>M</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x1</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b="1" dirty="0">
                <a:solidFill>
                  <a:srgbClr val="000080"/>
                </a:solidFill>
                <a:highlight>
                  <a:srgbClr val="FFFFFF"/>
                </a:highlight>
              </a:rPr>
              <a:t>;</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a:p>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0957" r="7716" b="3858"/>
          <a:stretch/>
        </p:blipFill>
        <p:spPr>
          <a:xfrm>
            <a:off x="4656664" y="3841266"/>
            <a:ext cx="3268133" cy="301673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3731" y="4826589"/>
                <a:ext cx="3572933" cy="649537"/>
              </a:xfrm>
              <a:prstGeom prst="rect">
                <a:avLst/>
              </a:prstGeom>
              <a:noFill/>
            </p:spPr>
            <p:txBody>
              <a:bodyPr wrap="square" rtlCol="0">
                <a:spAutoFit/>
              </a:bodyPr>
              <a:lstStyle/>
              <a:p>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=2+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0.5</m:t>
                        </m:r>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m:t>
                    </m:r>
                    <m:r>
                      <a:rPr lang="pt-BR" b="0" i="1" smtClean="0">
                        <a:latin typeface="Cambria Math" panose="02040503050406030204" pitchFamily="18" charset="0"/>
                      </a:rPr>
                      <m:t>𝑤</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smtClean="0"/>
                  <a:t>,</a:t>
                </a:r>
              </a:p>
              <a:p>
                <a:r>
                  <a:rPr lang="pt-BR" dirty="0"/>
                  <a:t>o</a:t>
                </a:r>
                <a:r>
                  <a:rPr lang="pt-BR" dirty="0" smtClean="0"/>
                  <a:t>nde </a:t>
                </a:r>
                <a14:m>
                  <m:oMath xmlns:m="http://schemas.openxmlformats.org/officeDocument/2006/math">
                    <m:r>
                      <a:rPr lang="pt-BR" i="1">
                        <a:latin typeface="Cambria Math" panose="02040503050406030204" pitchFamily="18" charset="0"/>
                      </a:rPr>
                      <m:t>𝑤</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r>
                      <a:rPr lang="pt-BR" b="0" i="1" smtClean="0">
                        <a:latin typeface="Cambria Math" panose="02040503050406030204" pitchFamily="18" charset="0"/>
                        <a:ea typeface="Cambria Math" panose="02040503050406030204" pitchFamily="18" charset="0"/>
                      </a:rPr>
                      <m:t>(0,1)</m:t>
                    </m:r>
                  </m:oMath>
                </a14:m>
                <a:r>
                  <a:rPr lang="pt-BR" dirty="0" smtClean="0"/>
                  <a:t>.</a:t>
                </a:r>
                <a:endParaRPr lang="pt-BR" dirty="0"/>
              </a:p>
            </p:txBody>
          </p:sp>
        </mc:Choice>
        <mc:Fallback xmlns="">
          <p:sp>
            <p:nvSpPr>
              <p:cNvPr id="8" name="TextBox 7"/>
              <p:cNvSpPr txBox="1">
                <a:spLocks noRot="1" noChangeAspect="1" noMove="1" noResize="1" noEditPoints="1" noAdjustHandles="1" noChangeArrowheads="1" noChangeShapeType="1" noTextEdit="1"/>
              </p:cNvSpPr>
              <p:nvPr/>
            </p:nvSpPr>
            <p:spPr>
              <a:xfrm>
                <a:off x="1083731" y="4826589"/>
                <a:ext cx="3572933" cy="649537"/>
              </a:xfrm>
              <a:prstGeom prst="rect">
                <a:avLst/>
              </a:prstGeom>
              <a:blipFill rotWithShape="0">
                <a:blip r:embed="rId4"/>
                <a:stretch>
                  <a:fillRect l="-1536" t="-4717" b="-15094"/>
                </a:stretch>
              </a:blipFill>
            </p:spPr>
            <p:txBody>
              <a:bodyPr/>
              <a:lstStyle/>
              <a:p>
                <a:r>
                  <a:rPr lang="pt-BR">
                    <a:noFill/>
                  </a:rPr>
                  <a:t> </a:t>
                </a:r>
              </a:p>
            </p:txBody>
          </p:sp>
        </mc:Fallback>
      </mc:AlternateContent>
      <p:sp>
        <p:nvSpPr>
          <p:cNvPr id="4" name="Rectangle 3"/>
          <p:cNvSpPr/>
          <p:nvPr/>
        </p:nvSpPr>
        <p:spPr>
          <a:xfrm>
            <a:off x="125183" y="6054049"/>
            <a:ext cx="4387548" cy="369332"/>
          </a:xfrm>
          <a:prstGeom prst="rect">
            <a:avLst/>
          </a:prstGeom>
        </p:spPr>
        <p:txBody>
          <a:bodyPr wrap="none">
            <a:spAutoFit/>
          </a:bodyPr>
          <a:lstStyle/>
          <a:p>
            <a:r>
              <a:rPr lang="pt-BR" dirty="0">
                <a:hlinkClick r:id="rId5"/>
              </a:rPr>
              <a:t>training_error_versus_validation_error.ipynb</a:t>
            </a:r>
            <a:endParaRPr lang="pt-BR" dirty="0"/>
          </a:p>
        </p:txBody>
      </p:sp>
    </p:spTree>
    <p:extLst>
      <p:ext uri="{BB962C8B-B14F-4D97-AF65-F5344CB8AC3E}">
        <p14:creationId xmlns:p14="http://schemas.microsoft.com/office/powerpoint/2010/main" val="3755149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Capacidade </a:t>
            </a:r>
            <a:r>
              <a:rPr lang="pt-BR" dirty="0" smtClean="0"/>
              <a:t>e generalização de um modelo</a:t>
            </a:r>
            <a:endParaRPr lang="pt-BR" dirty="0"/>
          </a:p>
        </p:txBody>
      </p:sp>
      <p:sp>
        <p:nvSpPr>
          <p:cNvPr id="3" name="Content Placeholder 2"/>
          <p:cNvSpPr>
            <a:spLocks noGrp="1"/>
          </p:cNvSpPr>
          <p:nvPr>
            <p:ph idx="1"/>
          </p:nvPr>
        </p:nvSpPr>
        <p:spPr>
          <a:xfrm>
            <a:off x="838199" y="1825625"/>
            <a:ext cx="10981267" cy="4863042"/>
          </a:xfrm>
        </p:spPr>
        <p:txBody>
          <a:bodyPr>
            <a:normAutofit/>
          </a:bodyPr>
          <a:lstStyle/>
          <a:p>
            <a:r>
              <a:rPr lang="pt-BR" dirty="0" smtClean="0"/>
              <a:t>A </a:t>
            </a:r>
            <a:r>
              <a:rPr lang="pt-BR" b="1" dirty="0" smtClean="0"/>
              <a:t>capacidade de um modelo </a:t>
            </a:r>
            <a:r>
              <a:rPr lang="pt-BR" dirty="0" smtClean="0"/>
              <a:t>diz respeito à sua capacidade em aprender </a:t>
            </a:r>
            <a:r>
              <a:rPr lang="pt-BR" dirty="0"/>
              <a:t>as </a:t>
            </a:r>
            <a:r>
              <a:rPr lang="pt-BR" dirty="0" smtClean="0"/>
              <a:t>regularidades/caracteristicas dos dados do conjunto de treinamento.</a:t>
            </a:r>
          </a:p>
          <a:p>
            <a:pPr lvl="1"/>
            <a:r>
              <a:rPr lang="pt-BR" dirty="0" smtClean="0"/>
              <a:t>Medida através do erro de treinamento.</a:t>
            </a:r>
          </a:p>
          <a:p>
            <a:r>
              <a:rPr lang="pt-BR" dirty="0" smtClean="0"/>
              <a:t>A</a:t>
            </a:r>
            <a:r>
              <a:rPr lang="pt-BR" b="1" i="1" dirty="0" smtClean="0"/>
              <a:t> generalização de um modelo </a:t>
            </a:r>
            <a:r>
              <a:rPr lang="pt-BR" dirty="0"/>
              <a:t>está </a:t>
            </a:r>
            <a:r>
              <a:rPr lang="pt-BR" dirty="0" smtClean="0"/>
              <a:t>ligada </a:t>
            </a:r>
            <a:r>
              <a:rPr lang="pt-BR" dirty="0"/>
              <a:t>à qualidade da aproximação produzida por um modelo quando exposto a dados de entrada não vistos durante o seu </a:t>
            </a:r>
            <a:r>
              <a:rPr lang="pt-BR" dirty="0" smtClean="0"/>
              <a:t>treinamento.</a:t>
            </a:r>
          </a:p>
          <a:p>
            <a:pPr marL="685800" lvl="2">
              <a:spcBef>
                <a:spcPts val="1000"/>
              </a:spcBef>
            </a:pPr>
            <a:r>
              <a:rPr lang="pt-BR" sz="2400" dirty="0" smtClean="0"/>
              <a:t>Medida </a:t>
            </a:r>
            <a:r>
              <a:rPr lang="pt-BR" sz="2400" dirty="0"/>
              <a:t>através do erro </a:t>
            </a:r>
            <a:r>
              <a:rPr lang="pt-BR" sz="2400" dirty="0" smtClean="0"/>
              <a:t>de validação/predição/teste.</a:t>
            </a:r>
          </a:p>
          <a:p>
            <a:r>
              <a:rPr lang="pt-BR" dirty="0"/>
              <a:t>Infelizmente essas duas forças então em </a:t>
            </a:r>
            <a:r>
              <a:rPr lang="pt-BR" dirty="0" smtClean="0"/>
              <a:t>lados opostos</a:t>
            </a:r>
            <a:r>
              <a:rPr lang="pt-BR" dirty="0"/>
              <a:t>, de forma que ter mais de uma geralmente </a:t>
            </a:r>
            <a:r>
              <a:rPr lang="pt-BR" dirty="0" smtClean="0"/>
              <a:t>implica ter menos </a:t>
            </a:r>
            <a:r>
              <a:rPr lang="pt-BR" dirty="0"/>
              <a:t>da outra.</a:t>
            </a:r>
            <a:endParaRPr lang="pt-BR" dirty="0" smtClean="0"/>
          </a:p>
          <a:p>
            <a:r>
              <a:rPr lang="pt-BR" dirty="0" smtClean="0"/>
              <a:t>O modelo ótimo será aquele que encontre uma relação de compromisso (i.e.,  balanço) entre a </a:t>
            </a:r>
            <a:r>
              <a:rPr lang="pt-BR" b="1" i="1" dirty="0" smtClean="0"/>
              <a:t>capacidade</a:t>
            </a:r>
            <a:r>
              <a:rPr lang="pt-BR" dirty="0" smtClean="0"/>
              <a:t> e </a:t>
            </a:r>
            <a:r>
              <a:rPr lang="pt-BR" b="1" i="1" dirty="0" smtClean="0"/>
              <a:t>generalização</a:t>
            </a:r>
            <a:r>
              <a:rPr lang="pt-BR" dirty="0" smtClean="0"/>
              <a:t>.</a:t>
            </a:r>
            <a:endParaRPr lang="pt-BR" dirty="0"/>
          </a:p>
        </p:txBody>
      </p:sp>
    </p:spTree>
    <p:extLst>
      <p:ext uri="{BB962C8B-B14F-4D97-AF65-F5344CB8AC3E}">
        <p14:creationId xmlns:p14="http://schemas.microsoft.com/office/powerpoint/2010/main" val="1133432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Sobreajuste e subajuste</a:t>
            </a:r>
            <a:endParaRPr lang="pt-BR" dirty="0"/>
          </a:p>
        </p:txBody>
      </p:sp>
      <p:sp>
        <p:nvSpPr>
          <p:cNvPr id="8" name="Content Placeholder 7"/>
          <p:cNvSpPr>
            <a:spLocks noGrp="1"/>
          </p:cNvSpPr>
          <p:nvPr>
            <p:ph idx="1"/>
          </p:nvPr>
        </p:nvSpPr>
        <p:spPr>
          <a:xfrm>
            <a:off x="838200" y="1690689"/>
            <a:ext cx="11146368" cy="2521388"/>
          </a:xfrm>
        </p:spPr>
        <p:txBody>
          <a:bodyPr>
            <a:normAutofit fontScale="77500" lnSpcReduction="20000"/>
          </a:bodyPr>
          <a:lstStyle/>
          <a:p>
            <a:r>
              <a:rPr lang="pt-BR" dirty="0" smtClean="0"/>
              <a:t>O modelo </a:t>
            </a:r>
            <a:r>
              <a:rPr lang="pt-BR" dirty="0"/>
              <a:t>com polinômio de grau </a:t>
            </a:r>
            <a:r>
              <a:rPr lang="pt-BR" dirty="0" smtClean="0"/>
              <a:t>1 </a:t>
            </a:r>
            <a:r>
              <a:rPr lang="pt-BR" dirty="0"/>
              <a:t>não consegue </a:t>
            </a:r>
            <a:r>
              <a:rPr lang="pt-BR" dirty="0" smtClean="0"/>
              <a:t>capturar a curvatura </a:t>
            </a:r>
            <a:r>
              <a:rPr lang="pt-BR" dirty="0"/>
              <a:t>dos </a:t>
            </a:r>
            <a:r>
              <a:rPr lang="pt-BR" dirty="0" smtClean="0"/>
              <a:t>pontos de treinamento. Ele erra muito tanto para pontos de treinamento quanto para </a:t>
            </a:r>
            <a:r>
              <a:rPr lang="pt-BR" dirty="0"/>
              <a:t>pontos não vistos durante </a:t>
            </a:r>
            <a:r>
              <a:rPr lang="pt-BR" dirty="0" smtClean="0"/>
              <a:t>treinamento. </a:t>
            </a:r>
            <a:r>
              <a:rPr lang="pt-BR" b="1" i="1" dirty="0"/>
              <a:t>Subajuste (underfitting</a:t>
            </a:r>
            <a:r>
              <a:rPr lang="pt-BR" b="1" i="1" dirty="0" smtClean="0"/>
              <a:t>)</a:t>
            </a:r>
            <a:r>
              <a:rPr lang="pt-BR" dirty="0" smtClean="0"/>
              <a:t>.</a:t>
            </a:r>
          </a:p>
          <a:p>
            <a:r>
              <a:rPr lang="pt-BR" dirty="0" smtClean="0"/>
              <a:t>O modelo </a:t>
            </a:r>
            <a:r>
              <a:rPr lang="pt-BR" dirty="0"/>
              <a:t>com polinômio de grau </a:t>
            </a:r>
            <a:r>
              <a:rPr lang="pt-BR" dirty="0" smtClean="0"/>
              <a:t>30 </a:t>
            </a:r>
            <a:r>
              <a:rPr lang="pt-BR" dirty="0"/>
              <a:t>acerta todos os </a:t>
            </a:r>
            <a:r>
              <a:rPr lang="pt-BR" dirty="0" smtClean="0"/>
              <a:t>pontos de treinamento</a:t>
            </a:r>
            <a:r>
              <a:rPr lang="pt-BR" dirty="0"/>
              <a:t> </a:t>
            </a:r>
            <a:r>
              <a:rPr lang="pt-BR" dirty="0" smtClean="0"/>
              <a:t>mas erraria muito para pontos não vistos durante </a:t>
            </a:r>
            <a:r>
              <a:rPr lang="pt-BR" dirty="0"/>
              <a:t>treinamento. </a:t>
            </a:r>
            <a:r>
              <a:rPr lang="pt-BR" b="1" i="1" dirty="0"/>
              <a:t>Sobreajuste (overfitting</a:t>
            </a:r>
            <a:r>
              <a:rPr lang="pt-BR" b="1" i="1" dirty="0" smtClean="0"/>
              <a:t>).</a:t>
            </a:r>
          </a:p>
          <a:p>
            <a:pPr lvl="1"/>
            <a:r>
              <a:rPr lang="pt-BR" b="1" dirty="0" smtClean="0"/>
              <a:t>Capacidade é tão alta que o modelo aprende também o  ruído presente no conjunto de treinamento.</a:t>
            </a:r>
          </a:p>
          <a:p>
            <a:r>
              <a:rPr lang="pt-BR" dirty="0" smtClean="0"/>
              <a:t>O modelo </a:t>
            </a:r>
            <a:r>
              <a:rPr lang="pt-BR" dirty="0"/>
              <a:t>com polinômio de grau 2</a:t>
            </a:r>
            <a:r>
              <a:rPr lang="pt-BR" dirty="0" smtClean="0"/>
              <a:t> </a:t>
            </a:r>
            <a:r>
              <a:rPr lang="pt-BR" dirty="0"/>
              <a:t>parece se ajustar bem aos </a:t>
            </a:r>
            <a:r>
              <a:rPr lang="pt-BR" dirty="0" smtClean="0"/>
              <a:t>pontos, </a:t>
            </a:r>
            <a:r>
              <a:rPr lang="pt-BR" dirty="0"/>
              <a:t>sem acertá-los perfeitamente. </a:t>
            </a:r>
            <a:r>
              <a:rPr lang="pt-BR" dirty="0" smtClean="0"/>
              <a:t>Este é provavelmente o modelo ótimo </a:t>
            </a:r>
            <a:r>
              <a:rPr lang="pt-BR" dirty="0"/>
              <a:t>em termos </a:t>
            </a:r>
            <a:r>
              <a:rPr lang="pt-BR" dirty="0" smtClean="0"/>
              <a:t>do balanço entre os erros </a:t>
            </a:r>
            <a:r>
              <a:rPr lang="pt-BR" dirty="0"/>
              <a:t>de </a:t>
            </a:r>
            <a:r>
              <a:rPr lang="pt-BR" b="1" dirty="0" smtClean="0"/>
              <a:t>capacidade</a:t>
            </a:r>
            <a:r>
              <a:rPr lang="pt-BR" dirty="0" smtClean="0"/>
              <a:t> e de </a:t>
            </a:r>
            <a:r>
              <a:rPr lang="pt-BR" b="1" dirty="0" smtClean="0"/>
              <a:t>generalização</a:t>
            </a:r>
            <a:r>
              <a:rPr lang="pt-BR" dirty="0"/>
              <a: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834" t="3139" r="9722" b="6638"/>
          <a:stretch/>
        </p:blipFill>
        <p:spPr>
          <a:xfrm>
            <a:off x="3200400" y="4212077"/>
            <a:ext cx="6523566" cy="2645923"/>
          </a:xfrm>
          <a:prstGeom prst="rect">
            <a:avLst/>
          </a:prstGeom>
        </p:spPr>
      </p:pic>
      <p:sp>
        <p:nvSpPr>
          <p:cNvPr id="11" name="Rectangle 10"/>
          <p:cNvSpPr/>
          <p:nvPr/>
        </p:nvSpPr>
        <p:spPr>
          <a:xfrm>
            <a:off x="10481528" y="4515257"/>
            <a:ext cx="1503040" cy="400110"/>
          </a:xfrm>
          <a:prstGeom prst="rect">
            <a:avLst/>
          </a:prstGeom>
        </p:spPr>
        <p:txBody>
          <a:bodyPr wrap="none">
            <a:spAutoFit/>
          </a:bodyPr>
          <a:lstStyle/>
          <a:p>
            <a:r>
              <a:rPr lang="pt-BR" sz="2000" b="1" dirty="0">
                <a:solidFill>
                  <a:srgbClr val="FF0000"/>
                </a:solidFill>
              </a:rPr>
              <a:t>Sobreajuste </a:t>
            </a:r>
          </a:p>
        </p:txBody>
      </p:sp>
      <p:sp>
        <p:nvSpPr>
          <p:cNvPr id="12" name="Rectangle 11"/>
          <p:cNvSpPr/>
          <p:nvPr/>
        </p:nvSpPr>
        <p:spPr>
          <a:xfrm>
            <a:off x="1267780" y="4517479"/>
            <a:ext cx="1284711" cy="400110"/>
          </a:xfrm>
          <a:prstGeom prst="rect">
            <a:avLst/>
          </a:prstGeom>
        </p:spPr>
        <p:txBody>
          <a:bodyPr wrap="none">
            <a:spAutoFit/>
          </a:bodyPr>
          <a:lstStyle/>
          <a:p>
            <a:r>
              <a:rPr lang="pt-BR" sz="2000" b="1" dirty="0" smtClean="0">
                <a:solidFill>
                  <a:srgbClr val="FF0000"/>
                </a:solidFill>
              </a:rPr>
              <a:t>Subajuste </a:t>
            </a:r>
            <a:endParaRPr lang="pt-BR" sz="2000" b="1" dirty="0">
              <a:solidFill>
                <a:srgbClr val="FF0000"/>
              </a:solidFill>
            </a:endParaRPr>
          </a:p>
        </p:txBody>
      </p:sp>
      <p:sp>
        <p:nvSpPr>
          <p:cNvPr id="13" name="Down Arrow 12"/>
          <p:cNvSpPr/>
          <p:nvPr/>
        </p:nvSpPr>
        <p:spPr>
          <a:xfrm rot="17614835">
            <a:off x="2628751" y="4627501"/>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Down Arrow 13"/>
          <p:cNvSpPr/>
          <p:nvPr/>
        </p:nvSpPr>
        <p:spPr>
          <a:xfrm rot="2851760">
            <a:off x="10026859" y="4776718"/>
            <a:ext cx="420002" cy="575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658593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Sobreajuste (</a:t>
            </a:r>
            <a:r>
              <a:rPr lang="pt-BR" dirty="0" smtClean="0"/>
              <a:t>Resumo)</a:t>
            </a:r>
            <a:endParaRPr lang="pt-BR" dirty="0"/>
          </a:p>
        </p:txBody>
      </p:sp>
      <p:sp>
        <p:nvSpPr>
          <p:cNvPr id="3" name="Content Placeholder 2"/>
          <p:cNvSpPr>
            <a:spLocks noGrp="1"/>
          </p:cNvSpPr>
          <p:nvPr>
            <p:ph idx="1"/>
          </p:nvPr>
        </p:nvSpPr>
        <p:spPr>
          <a:xfrm>
            <a:off x="838200" y="1690687"/>
            <a:ext cx="10998200" cy="4056969"/>
          </a:xfrm>
        </p:spPr>
        <p:txBody>
          <a:bodyPr>
            <a:normAutofit/>
          </a:bodyPr>
          <a:lstStyle/>
          <a:p>
            <a:r>
              <a:rPr lang="pt-BR" b="1" i="1" dirty="0" smtClean="0"/>
              <a:t>Sobreajuste</a:t>
            </a:r>
            <a:r>
              <a:rPr lang="pt-BR" dirty="0" smtClean="0"/>
              <a:t>: é uma situação em que o modelo se ajusta tão bem aos exemplos do conjunto de treinamento que ele aprende até o ruído presente nos mesmos (ou seja, baixo </a:t>
            </a:r>
            <a:r>
              <a:rPr lang="pt-BR" b="1" i="1" dirty="0" smtClean="0"/>
              <a:t>erro de treinamento</a:t>
            </a:r>
            <a:r>
              <a:rPr lang="pt-BR" dirty="0" smtClean="0"/>
              <a:t>). Porém, o modelo produz erros significativos quanto apresentado a dados inéditos (ou seja, </a:t>
            </a:r>
            <a:r>
              <a:rPr lang="pt-BR" b="1" i="1" dirty="0" smtClean="0"/>
              <a:t>erro de generalização</a:t>
            </a:r>
            <a:r>
              <a:rPr lang="pt-BR" dirty="0" smtClean="0"/>
              <a:t>).</a:t>
            </a:r>
          </a:p>
          <a:p>
            <a:pPr lvl="1">
              <a:buFont typeface="Courier New" panose="02070309020205020404" pitchFamily="49" charset="0"/>
              <a:buChar char="o"/>
            </a:pPr>
            <a:r>
              <a:rPr lang="pt-BR" sz="2400" dirty="0" smtClean="0"/>
              <a:t>Se o modelo está sobre-ajustando, então é necessário diminuir sua complexidade ou aumentar o conjunto de treinamento até que o erro de validação atinja o erro de treinamento.</a:t>
            </a:r>
          </a:p>
        </p:txBody>
      </p:sp>
    </p:spTree>
    <p:extLst>
      <p:ext uri="{BB962C8B-B14F-4D97-AF65-F5344CB8AC3E}">
        <p14:creationId xmlns:p14="http://schemas.microsoft.com/office/powerpoint/2010/main" val="3625586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Subajuste (Resumo)</a:t>
            </a:r>
            <a:endParaRPr lang="pt-BR" dirty="0"/>
          </a:p>
        </p:txBody>
      </p:sp>
      <p:sp>
        <p:nvSpPr>
          <p:cNvPr id="3" name="Content Placeholder 2"/>
          <p:cNvSpPr>
            <a:spLocks noGrp="1"/>
          </p:cNvSpPr>
          <p:nvPr>
            <p:ph idx="1"/>
          </p:nvPr>
        </p:nvSpPr>
        <p:spPr>
          <a:xfrm>
            <a:off x="838200" y="1690688"/>
            <a:ext cx="10998200" cy="2815998"/>
          </a:xfrm>
        </p:spPr>
        <p:txBody>
          <a:bodyPr>
            <a:normAutofit/>
          </a:bodyPr>
          <a:lstStyle/>
          <a:p>
            <a:r>
              <a:rPr lang="pt-BR" b="1" i="1" dirty="0" smtClean="0"/>
              <a:t>Subajuste</a:t>
            </a:r>
            <a:r>
              <a:rPr lang="pt-BR" dirty="0" smtClean="0"/>
              <a:t>: o modelo não consegue se ajustar aos exemplos de treinamento, falhando em aproximar o </a:t>
            </a:r>
            <a:r>
              <a:rPr lang="pt-BR" b="1" i="1" dirty="0" smtClean="0"/>
              <a:t>mapeamento verdadeiro</a:t>
            </a:r>
            <a:r>
              <a:rPr lang="pt-BR" dirty="0" smtClean="0"/>
              <a:t>. Isto pode ocorrer devido ao baixo grau de flexibilidade do modelo ou por problemas de convergência durante o treinamento.</a:t>
            </a:r>
          </a:p>
          <a:p>
            <a:pPr lvl="1"/>
            <a:r>
              <a:rPr lang="pt-BR" dirty="0" smtClean="0"/>
              <a:t>Se o modelo está sub-ajustando, mesmo que o número de exemplos aumente esta sitação não vai desaparecer, é necessário aumentar a complexidade do modelo.</a:t>
            </a:r>
          </a:p>
        </p:txBody>
      </p:sp>
    </p:spTree>
    <p:extLst>
      <p:ext uri="{BB962C8B-B14F-4D97-AF65-F5344CB8AC3E}">
        <p14:creationId xmlns:p14="http://schemas.microsoft.com/office/powerpoint/2010/main" val="42894655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Erros envolvidos no </a:t>
            </a:r>
            <a:r>
              <a:rPr lang="pt-BR" dirty="0"/>
              <a:t>processo de </a:t>
            </a:r>
            <a:r>
              <a:rPr lang="pt-BR" dirty="0" smtClean="0"/>
              <a:t>aproximação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998200" cy="4947179"/>
              </a:xfrm>
            </p:spPr>
            <p:txBody>
              <a:bodyPr>
                <a:normAutofit lnSpcReduction="10000"/>
              </a:bodyPr>
              <a:lstStyle/>
              <a:p>
                <a:r>
                  <a:rPr lang="pt-BR" b="1" dirty="0" smtClean="0"/>
                  <a:t>Erro de representação</a:t>
                </a:r>
                <a:r>
                  <a:rPr lang="pt-BR" dirty="0"/>
                  <a:t>: </a:t>
                </a:r>
                <a:r>
                  <a:rPr lang="pt-BR" dirty="0" smtClean="0"/>
                  <a:t>erro </a:t>
                </a:r>
                <a:r>
                  <a:rPr lang="pt-BR" dirty="0"/>
                  <a:t>devido a suposições erradas f</a:t>
                </a:r>
                <a:r>
                  <a:rPr lang="pt-BR" dirty="0" smtClean="0"/>
                  <a:t>eitas sobre </a:t>
                </a:r>
                <a:r>
                  <a:rPr lang="pt-BR" dirty="0"/>
                  <a:t>os </a:t>
                </a:r>
                <a:r>
                  <a:rPr lang="pt-BR" dirty="0" smtClean="0"/>
                  <a:t>dados. </a:t>
                </a:r>
              </a:p>
              <a:p>
                <a:pPr lvl="1"/>
                <a:r>
                  <a:rPr lang="pt-BR" sz="2600" dirty="0"/>
                  <a:t>Também conhecido como </a:t>
                </a:r>
                <a:r>
                  <a:rPr lang="pt-BR" sz="2600" b="1" i="1" dirty="0"/>
                  <a:t>erro de aproximação </a:t>
                </a:r>
                <a:r>
                  <a:rPr lang="pt-BR" sz="2600" dirty="0"/>
                  <a:t>ou de </a:t>
                </a:r>
                <a:r>
                  <a:rPr lang="pt-BR" sz="2600" b="1" i="1" dirty="0"/>
                  <a:t>efeito bias </a:t>
                </a:r>
                <a:r>
                  <a:rPr lang="pt-BR" sz="2600" dirty="0"/>
                  <a:t>(viés</a:t>
                </a:r>
                <a:r>
                  <a:rPr lang="pt-BR" sz="2600" dirty="0" smtClean="0"/>
                  <a:t>).</a:t>
                </a:r>
                <a:endParaRPr lang="pt-BR" sz="2600" dirty="0"/>
              </a:p>
              <a:p>
                <a:pPr lvl="1"/>
                <a:r>
                  <a:rPr lang="pt-BR" sz="2600" dirty="0" smtClean="0"/>
                  <a:t>Depende do </a:t>
                </a:r>
                <a:r>
                  <a:rPr lang="pt-BR" sz="2600" dirty="0"/>
                  <a:t>nível de </a:t>
                </a:r>
                <a:r>
                  <a:rPr lang="pt-BR" sz="2600" dirty="0" smtClean="0"/>
                  <a:t>complexidade do </a:t>
                </a:r>
                <a:r>
                  <a:rPr lang="pt-BR" sz="2600" dirty="0"/>
                  <a:t>modelo de aproximação</a:t>
                </a:r>
                <a:r>
                  <a:rPr lang="pt-BR" sz="2600" dirty="0" smtClean="0"/>
                  <a:t>.</a:t>
                </a:r>
              </a:p>
              <a:p>
                <a:pPr lvl="1"/>
                <a:r>
                  <a:rPr lang="pt-BR" sz="2600" dirty="0" smtClean="0"/>
                  <a:t>Mesmo </a:t>
                </a:r>
                <a:r>
                  <a:rPr lang="pt-BR" sz="2600" dirty="0"/>
                  <a:t>que </a:t>
                </a:r>
                <a:r>
                  <a:rPr lang="pt-BR" sz="2600" dirty="0" smtClean="0"/>
                  <a:t>o conjunto </a:t>
                </a:r>
                <a:r>
                  <a:rPr lang="pt-BR" sz="2600" dirty="0"/>
                  <a:t>de treinamento </a:t>
                </a:r>
                <a:r>
                  <a:rPr lang="pt-BR" sz="2600" dirty="0" smtClean="0"/>
                  <a:t>contivesse os </a:t>
                </a:r>
                <a:r>
                  <a:rPr lang="pt-BR" sz="2600" dirty="0"/>
                  <a:t>infinitos exemplos do meapeamento </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smtClean="0"/>
                  <a:t>, devido </a:t>
                </a:r>
                <a:r>
                  <a:rPr lang="pt-BR" sz="2600" dirty="0"/>
                  <a:t>a suposição errada sobre os </a:t>
                </a:r>
                <a:r>
                  <a:rPr lang="pt-BR" sz="2600" dirty="0" smtClean="0"/>
                  <a:t>dados, </a:t>
                </a:r>
                <a:r>
                  <a:rPr lang="pt-BR" sz="2600" dirty="0"/>
                  <a:t>não seria possível obter um modelo que se </a:t>
                </a:r>
                <a:r>
                  <a:rPr lang="pt-BR" sz="2600" dirty="0" smtClean="0"/>
                  <a:t>aproximesse</a:t>
                </a:r>
                <a14:m>
                  <m:oMath xmlns:m="http://schemas.openxmlformats.org/officeDocument/2006/math">
                    <m:r>
                      <a:rPr lang="pt-BR" sz="2600" i="1">
                        <a:latin typeface="Cambria Math" panose="02040503050406030204" pitchFamily="18" charset="0"/>
                      </a:rPr>
                      <m:t>𝑦</m:t>
                    </m:r>
                    <m:r>
                      <a:rPr lang="pt-BR" sz="2600" i="1">
                        <a:latin typeface="Cambria Math" panose="02040503050406030204" pitchFamily="18" charset="0"/>
                      </a:rPr>
                      <m:t>=</m:t>
                    </m:r>
                    <m:r>
                      <a:rPr lang="pt-BR" sz="2600" i="1">
                        <a:latin typeface="Cambria Math" panose="02040503050406030204" pitchFamily="18" charset="0"/>
                      </a:rPr>
                      <m:t>𝑓</m:t>
                    </m:r>
                    <m:r>
                      <a:rPr lang="pt-BR" sz="2600" i="1">
                        <a:latin typeface="Cambria Math" panose="02040503050406030204" pitchFamily="18" charset="0"/>
                      </a:rPr>
                      <m:t>(</m:t>
                    </m:r>
                    <m:r>
                      <a:rPr lang="pt-BR" sz="2600" b="1" i="1">
                        <a:latin typeface="Cambria Math" panose="02040503050406030204" pitchFamily="18" charset="0"/>
                      </a:rPr>
                      <m:t>𝒙</m:t>
                    </m:r>
                    <m:r>
                      <a:rPr lang="pt-BR" sz="2600" i="1">
                        <a:latin typeface="Cambria Math" panose="02040503050406030204" pitchFamily="18" charset="0"/>
                      </a:rPr>
                      <m:t>)</m:t>
                    </m:r>
                  </m:oMath>
                </a14:m>
                <a:r>
                  <a:rPr lang="pt-BR" sz="2600" dirty="0" smtClean="0"/>
                  <a:t> </a:t>
                </a:r>
                <a:r>
                  <a:rPr lang="pt-BR" sz="2600" dirty="0"/>
                  <a:t>do </a:t>
                </a:r>
                <a:r>
                  <a:rPr lang="pt-BR" sz="2600" b="1" i="1" dirty="0"/>
                  <a:t>mapeamento </a:t>
                </a:r>
                <a:r>
                  <a:rPr lang="pt-BR" sz="2600" b="1" i="1" dirty="0" smtClean="0"/>
                  <a:t>verdadeiro</a:t>
                </a:r>
                <a:r>
                  <a:rPr lang="pt-BR" sz="2600" dirty="0" smtClean="0"/>
                  <a:t>.</a:t>
                </a:r>
              </a:p>
              <a:p>
                <a:pPr lvl="1"/>
                <a:r>
                  <a:rPr lang="pt-BR" sz="2600" dirty="0" smtClean="0"/>
                  <a:t>Modelos com </a:t>
                </a:r>
                <a:r>
                  <a:rPr lang="pt-BR" sz="2600" b="1" i="1" dirty="0" smtClean="0"/>
                  <a:t>alto</a:t>
                </a:r>
                <a:r>
                  <a:rPr lang="pt-BR" sz="2600" dirty="0" smtClean="0"/>
                  <a:t> </a:t>
                </a:r>
                <a:r>
                  <a:rPr lang="pt-BR" sz="2600" b="1" i="1" dirty="0" smtClean="0"/>
                  <a:t>bias</a:t>
                </a:r>
                <a:r>
                  <a:rPr lang="pt-BR" sz="2600" dirty="0" smtClean="0"/>
                  <a:t> tendem a </a:t>
                </a:r>
                <a:r>
                  <a:rPr lang="pt-BR" sz="2600" b="1" i="1" dirty="0" smtClean="0"/>
                  <a:t>subajustar</a:t>
                </a:r>
                <a:r>
                  <a:rPr lang="pt-BR" sz="2600" dirty="0" smtClean="0"/>
                  <a:t> os dados de treinamento, perdendo relações importantes entre os atributos e os rótulos/objetivos.</a:t>
                </a:r>
              </a:p>
              <a:p>
                <a:pPr lvl="1"/>
                <a:r>
                  <a:rPr lang="pt-BR" sz="2600" dirty="0" smtClean="0"/>
                  <a:t>Um bias alto leva a altos erros de treinamento e teste.</a:t>
                </a:r>
              </a:p>
              <a:p>
                <a:pPr lvl="1"/>
                <a:r>
                  <a:rPr lang="pt-BR" sz="2600" b="1" dirty="0" smtClean="0"/>
                  <a:t>Exemplo</a:t>
                </a:r>
                <a:r>
                  <a:rPr lang="pt-BR" sz="2600" dirty="0" smtClean="0"/>
                  <a:t>: o modelo de ordem 1 supõe que o </a:t>
                </a:r>
                <a:r>
                  <a:rPr lang="pt-BR" sz="2600" b="1" i="1" dirty="0" smtClean="0"/>
                  <a:t>mapeamento verdadeiro </a:t>
                </a:r>
                <a:r>
                  <a:rPr lang="pt-BR" sz="2600" dirty="0" smtClean="0"/>
                  <a:t>pode ser modelado por uma reta. </a:t>
                </a:r>
                <a:r>
                  <a:rPr lang="pt-BR" sz="2600" dirty="0"/>
                  <a:t>C</a:t>
                </a:r>
                <a:r>
                  <a:rPr lang="pt-BR" sz="2600" dirty="0" smtClean="0"/>
                  <a:t>laramente um </a:t>
                </a:r>
                <a:r>
                  <a:rPr lang="pt-BR" sz="2600" b="1" dirty="0" smtClean="0"/>
                  <a:t>erro de representação</a:t>
                </a:r>
                <a:r>
                  <a:rPr lang="pt-BR" sz="2600" dirty="0" smtClean="0"/>
                  <a:t>.</a:t>
                </a:r>
                <a:endParaRPr lang="pt-BR"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998200" cy="4947179"/>
              </a:xfrm>
              <a:blipFill rotWithShape="0">
                <a:blip r:embed="rId3"/>
                <a:stretch>
                  <a:fillRect l="-998" t="-2709" r="-942"/>
                </a:stretch>
              </a:blipFill>
            </p:spPr>
            <p:txBody>
              <a:bodyPr/>
              <a:lstStyle/>
              <a:p>
                <a:r>
                  <a:rPr lang="pt-BR">
                    <a:noFill/>
                  </a:rPr>
                  <a:t> </a:t>
                </a:r>
              </a:p>
            </p:txBody>
          </p:sp>
        </mc:Fallback>
      </mc:AlternateContent>
    </p:spTree>
    <p:extLst>
      <p:ext uri="{BB962C8B-B14F-4D97-AF65-F5344CB8AC3E}">
        <p14:creationId xmlns:p14="http://schemas.microsoft.com/office/powerpoint/2010/main" val="928803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Erros envolvidos no </a:t>
            </a:r>
            <a:r>
              <a:rPr lang="pt-BR" dirty="0"/>
              <a:t>processo de </a:t>
            </a:r>
            <a:r>
              <a:rPr lang="pt-BR" dirty="0" smtClean="0"/>
              <a:t>aproximação</a:t>
            </a:r>
            <a:endParaRPr lang="pt-BR" dirty="0"/>
          </a:p>
        </p:txBody>
      </p:sp>
      <p:sp>
        <p:nvSpPr>
          <p:cNvPr id="3" name="Content Placeholder 2"/>
          <p:cNvSpPr>
            <a:spLocks noGrp="1"/>
          </p:cNvSpPr>
          <p:nvPr>
            <p:ph idx="1"/>
          </p:nvPr>
        </p:nvSpPr>
        <p:spPr>
          <a:xfrm>
            <a:off x="838200" y="1825625"/>
            <a:ext cx="10998200" cy="4812242"/>
          </a:xfrm>
        </p:spPr>
        <p:txBody>
          <a:bodyPr>
            <a:normAutofit lnSpcReduction="10000"/>
          </a:bodyPr>
          <a:lstStyle/>
          <a:p>
            <a:r>
              <a:rPr lang="pt-BR" b="1" dirty="0" smtClean="0"/>
              <a:t>Erro de generalização</a:t>
            </a:r>
            <a:r>
              <a:rPr lang="pt-BR" dirty="0" smtClean="0"/>
              <a:t>: erro devido à </a:t>
            </a:r>
            <a:r>
              <a:rPr lang="pt-BR" dirty="0"/>
              <a:t>sensibilidade excessiva do modelo a pequenas variações nos dados de </a:t>
            </a:r>
            <a:r>
              <a:rPr lang="pt-BR" dirty="0" smtClean="0"/>
              <a:t>treinamento, ou seja, mede o quanto </a:t>
            </a:r>
            <a:r>
              <a:rPr lang="pt-BR" dirty="0"/>
              <a:t>o modelo depende dos dados de </a:t>
            </a:r>
            <a:r>
              <a:rPr lang="pt-BR" dirty="0" smtClean="0"/>
              <a:t>treinamento.</a:t>
            </a:r>
          </a:p>
          <a:p>
            <a:pPr lvl="1"/>
            <a:r>
              <a:rPr lang="pt-BR" sz="2600" dirty="0" smtClean="0"/>
              <a:t>Também </a:t>
            </a:r>
            <a:r>
              <a:rPr lang="pt-BR" sz="2600" dirty="0"/>
              <a:t>conhecido como </a:t>
            </a:r>
            <a:r>
              <a:rPr lang="pt-BR" sz="2600" b="1" i="1" dirty="0"/>
              <a:t>erro de </a:t>
            </a:r>
            <a:r>
              <a:rPr lang="pt-BR" sz="2600" b="1" i="1" dirty="0" smtClean="0"/>
              <a:t>estimação/predição</a:t>
            </a:r>
            <a:r>
              <a:rPr lang="pt-BR" sz="2600" dirty="0" smtClean="0"/>
              <a:t>, </a:t>
            </a:r>
            <a:r>
              <a:rPr lang="pt-BR" sz="2600" dirty="0"/>
              <a:t>ou </a:t>
            </a:r>
            <a:r>
              <a:rPr lang="pt-BR" sz="2600" b="1" i="1" dirty="0" smtClean="0"/>
              <a:t>variância</a:t>
            </a:r>
            <a:r>
              <a:rPr lang="pt-BR" sz="2600" dirty="0" smtClean="0"/>
              <a:t>.</a:t>
            </a:r>
          </a:p>
          <a:p>
            <a:pPr lvl="1"/>
            <a:r>
              <a:rPr lang="pt-BR" sz="2600" dirty="0"/>
              <a:t>Depende do nível de </a:t>
            </a:r>
            <a:r>
              <a:rPr lang="pt-BR" sz="2600" dirty="0" smtClean="0"/>
              <a:t>complexidade </a:t>
            </a:r>
            <a:r>
              <a:rPr lang="pt-BR" sz="2600" dirty="0"/>
              <a:t>do modelo de aproximação</a:t>
            </a:r>
            <a:r>
              <a:rPr lang="pt-BR" sz="2600" dirty="0" smtClean="0"/>
              <a:t>.</a:t>
            </a:r>
          </a:p>
          <a:p>
            <a:pPr lvl="1"/>
            <a:r>
              <a:rPr lang="pt-BR" sz="2600" dirty="0"/>
              <a:t>Um modelo </a:t>
            </a:r>
            <a:r>
              <a:rPr lang="pt-BR" sz="2600" dirty="0" smtClean="0"/>
              <a:t>com alto grau de complexidade (como </a:t>
            </a:r>
            <a:r>
              <a:rPr lang="pt-BR" sz="2600" dirty="0"/>
              <a:t>um modelo polinomial de alto grau) provavelmente apresenta alta </a:t>
            </a:r>
            <a:r>
              <a:rPr lang="pt-BR" sz="2600" b="1" dirty="0" smtClean="0"/>
              <a:t>variância</a:t>
            </a:r>
            <a:r>
              <a:rPr lang="pt-BR" sz="2600" dirty="0" smtClean="0"/>
              <a:t> e</a:t>
            </a:r>
            <a:r>
              <a:rPr lang="pt-BR" sz="2600" dirty="0"/>
              <a:t>, portanto, </a:t>
            </a:r>
            <a:r>
              <a:rPr lang="pt-BR" sz="2600" b="1" i="1" dirty="0" smtClean="0"/>
              <a:t>sobreajusta</a:t>
            </a:r>
            <a:r>
              <a:rPr lang="pt-BR" sz="2600" dirty="0" smtClean="0"/>
              <a:t> o modelo aos </a:t>
            </a:r>
            <a:r>
              <a:rPr lang="pt-BR" sz="2600" dirty="0"/>
              <a:t>dados de treinamento</a:t>
            </a:r>
            <a:r>
              <a:rPr lang="pt-BR" sz="2600" dirty="0" smtClean="0"/>
              <a:t>.</a:t>
            </a:r>
          </a:p>
          <a:p>
            <a:pPr lvl="1"/>
            <a:r>
              <a:rPr lang="pt-BR" sz="2600" dirty="0" smtClean="0"/>
              <a:t>Em outras palavras, alta variância faz com que modelos aprendam o ruído presente no conjunto de treinamento, resultando em baixo erro de treinamento e alto erro de teste.</a:t>
            </a:r>
          </a:p>
          <a:p>
            <a:pPr lvl="1"/>
            <a:r>
              <a:rPr lang="pt-BR" sz="2600" b="1" dirty="0" smtClean="0"/>
              <a:t>Exemplo</a:t>
            </a:r>
            <a:r>
              <a:rPr lang="pt-BR" sz="2600" dirty="0" smtClean="0"/>
              <a:t>: polinômio de ordem 30 passa por todos os pontos e não aprende o mapeamento verdadeiro.</a:t>
            </a:r>
          </a:p>
        </p:txBody>
      </p:sp>
    </p:spTree>
    <p:extLst>
      <p:ext uri="{BB962C8B-B14F-4D97-AF65-F5344CB8AC3E}">
        <p14:creationId xmlns:p14="http://schemas.microsoft.com/office/powerpoint/2010/main" val="1604511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Erros envolvidos no </a:t>
            </a:r>
            <a:r>
              <a:rPr lang="pt-BR" dirty="0"/>
              <a:t>processo de </a:t>
            </a:r>
            <a:r>
              <a:rPr lang="pt-BR" dirty="0" smtClean="0"/>
              <a:t>aproximação</a:t>
            </a:r>
            <a:endParaRPr lang="pt-BR" dirty="0"/>
          </a:p>
        </p:txBody>
      </p:sp>
      <p:sp>
        <p:nvSpPr>
          <p:cNvPr id="3" name="Content Placeholder 2"/>
          <p:cNvSpPr>
            <a:spLocks noGrp="1"/>
          </p:cNvSpPr>
          <p:nvPr>
            <p:ph idx="1"/>
          </p:nvPr>
        </p:nvSpPr>
        <p:spPr>
          <a:xfrm>
            <a:off x="838200" y="1825625"/>
            <a:ext cx="10998200" cy="4812242"/>
          </a:xfrm>
        </p:spPr>
        <p:txBody>
          <a:bodyPr>
            <a:normAutofit/>
          </a:bodyPr>
          <a:lstStyle/>
          <a:p>
            <a:r>
              <a:rPr lang="pt-BR" b="1" dirty="0"/>
              <a:t>Erro </a:t>
            </a:r>
            <a:r>
              <a:rPr lang="pt-BR" b="1" dirty="0" smtClean="0"/>
              <a:t>irredutível</a:t>
            </a:r>
            <a:r>
              <a:rPr lang="pt-BR" dirty="0" smtClean="0"/>
              <a:t>: erro devido ao ruído contido nos dados. </a:t>
            </a:r>
          </a:p>
          <a:p>
            <a:pPr lvl="1"/>
            <a:r>
              <a:rPr lang="pt-BR" sz="2600" dirty="0" smtClean="0"/>
              <a:t>É o erro que não pode ser reduzido através da criação de bons modelos.</a:t>
            </a:r>
          </a:p>
          <a:p>
            <a:pPr lvl="1"/>
            <a:r>
              <a:rPr lang="pt-BR" sz="2600" dirty="0" smtClean="0"/>
              <a:t>Por </a:t>
            </a:r>
            <a:r>
              <a:rPr lang="pt-BR" sz="2600" dirty="0"/>
              <a:t>melhor que seja nosso modelo, </a:t>
            </a:r>
            <a:r>
              <a:rPr lang="pt-BR" sz="2600" dirty="0" smtClean="0"/>
              <a:t>os </a:t>
            </a:r>
            <a:r>
              <a:rPr lang="pt-BR" sz="2600" dirty="0"/>
              <a:t>dados terão uma certa quantidade de ruído </a:t>
            </a:r>
            <a:r>
              <a:rPr lang="pt-BR" sz="2600" dirty="0" smtClean="0"/>
              <a:t>que </a:t>
            </a:r>
            <a:r>
              <a:rPr lang="pt-BR" sz="2600" dirty="0"/>
              <a:t>não pode ser removido</a:t>
            </a:r>
            <a:r>
              <a:rPr lang="pt-BR" sz="2600" dirty="0" smtClean="0"/>
              <a:t>.</a:t>
            </a:r>
            <a:endParaRPr lang="pt-BR" b="1" dirty="0"/>
          </a:p>
          <a:p>
            <a:r>
              <a:rPr lang="pt-BR" b="1" dirty="0" smtClean="0"/>
              <a:t>Erro de computação</a:t>
            </a:r>
            <a:r>
              <a:rPr lang="pt-BR" dirty="0" smtClean="0"/>
              <a:t>: erro decorrente do </a:t>
            </a:r>
            <a:r>
              <a:rPr lang="pt-BR" dirty="0"/>
              <a:t>fato de </a:t>
            </a:r>
            <a:r>
              <a:rPr lang="pt-BR" dirty="0" smtClean="0"/>
              <a:t>que nem </a:t>
            </a:r>
            <a:r>
              <a:rPr lang="pt-BR" dirty="0"/>
              <a:t>sempre é</a:t>
            </a:r>
            <a:r>
              <a:rPr lang="pt-BR" dirty="0" smtClean="0"/>
              <a:t> possível </a:t>
            </a:r>
            <a:r>
              <a:rPr lang="pt-BR" dirty="0"/>
              <a:t>explorar devidamente o espaço de </a:t>
            </a:r>
            <a:r>
              <a:rPr lang="pt-BR" dirty="0" smtClean="0"/>
              <a:t>hipóteses.</a:t>
            </a:r>
          </a:p>
          <a:p>
            <a:pPr lvl="1"/>
            <a:r>
              <a:rPr lang="pt-BR" sz="2600" dirty="0" smtClean="0"/>
              <a:t>Também </a:t>
            </a:r>
            <a:r>
              <a:rPr lang="pt-BR" sz="2600" dirty="0"/>
              <a:t>conhecido como </a:t>
            </a:r>
            <a:r>
              <a:rPr lang="pt-BR" sz="2600" b="1" dirty="0"/>
              <a:t>erro de </a:t>
            </a:r>
            <a:r>
              <a:rPr lang="pt-BR" sz="2600" b="1" dirty="0" smtClean="0"/>
              <a:t>otimização</a:t>
            </a:r>
            <a:r>
              <a:rPr lang="pt-BR" sz="2600" dirty="0" smtClean="0"/>
              <a:t>.</a:t>
            </a:r>
            <a:endParaRPr lang="pt-BR" sz="2600" dirty="0"/>
          </a:p>
          <a:p>
            <a:pPr lvl="1"/>
            <a:r>
              <a:rPr lang="pt-BR" sz="2600" b="1" dirty="0"/>
              <a:t>M</a:t>
            </a:r>
            <a:r>
              <a:rPr lang="pt-BR" sz="2600" b="1" dirty="0" smtClean="0"/>
              <a:t>otivos possíveis</a:t>
            </a:r>
            <a:r>
              <a:rPr lang="pt-BR" sz="2600" dirty="0"/>
              <a:t>: mínimos locais, limitação dos </a:t>
            </a:r>
            <a:r>
              <a:rPr lang="pt-BR" sz="2600" dirty="0" smtClean="0"/>
              <a:t>recursos computacionais </a:t>
            </a:r>
            <a:r>
              <a:rPr lang="pt-BR" sz="2600" dirty="0"/>
              <a:t>para a </a:t>
            </a:r>
            <a:r>
              <a:rPr lang="pt-BR" sz="2600" dirty="0" smtClean="0"/>
              <a:t>busca/treinamento do modelo e uso </a:t>
            </a:r>
            <a:r>
              <a:rPr lang="pt-BR" sz="2600" dirty="0"/>
              <a:t>de representação numérica de precisão </a:t>
            </a:r>
            <a:r>
              <a:rPr lang="pt-BR" sz="2600" dirty="0" smtClean="0"/>
              <a:t>finita.</a:t>
            </a:r>
          </a:p>
        </p:txBody>
      </p:sp>
    </p:spTree>
    <p:extLst>
      <p:ext uri="{BB962C8B-B14F-4D97-AF65-F5344CB8AC3E}">
        <p14:creationId xmlns:p14="http://schemas.microsoft.com/office/powerpoint/2010/main" val="574276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avaliar e escolher a melhor hipótese?</a:t>
            </a:r>
            <a:endParaRPr lang="pt-BR" dirty="0"/>
          </a:p>
        </p:txBody>
      </p:sp>
      <p:sp>
        <p:nvSpPr>
          <p:cNvPr id="3" name="Content Placeholder 2"/>
          <p:cNvSpPr>
            <a:spLocks noGrp="1"/>
          </p:cNvSpPr>
          <p:nvPr>
            <p:ph idx="1"/>
          </p:nvPr>
        </p:nvSpPr>
        <p:spPr>
          <a:xfrm>
            <a:off x="838199" y="1825625"/>
            <a:ext cx="11127829" cy="4351338"/>
          </a:xfrm>
        </p:spPr>
        <p:txBody>
          <a:bodyPr/>
          <a:lstStyle/>
          <a:p>
            <a:r>
              <a:rPr lang="pt-BR" dirty="0" smtClean="0"/>
              <a:t>Após todas essas informações, algumas perguntas surgem à respeito do modelo e seu treinamento.</a:t>
            </a:r>
          </a:p>
          <a:p>
            <a:r>
              <a:rPr lang="pt-BR" dirty="0" smtClean="0"/>
              <a:t>Como escolher a </a:t>
            </a:r>
            <a:r>
              <a:rPr lang="pt-BR" b="1" i="1" dirty="0" smtClean="0"/>
              <a:t>função hipótese </a:t>
            </a:r>
            <a:r>
              <a:rPr lang="pt-BR" dirty="0" smtClean="0"/>
              <a:t>quando não conhecemos o </a:t>
            </a:r>
            <a:r>
              <a:rPr lang="pt-BR" b="1" i="1" dirty="0" smtClean="0"/>
              <a:t>mapeamento verdadeiro</a:t>
            </a:r>
            <a:r>
              <a:rPr lang="pt-BR" dirty="0" smtClean="0"/>
              <a:t>? </a:t>
            </a:r>
          </a:p>
          <a:p>
            <a:pPr lvl="1"/>
            <a:r>
              <a:rPr lang="pt-BR" dirty="0" smtClean="0"/>
              <a:t>Ou seja, o quão </a:t>
            </a:r>
            <a:r>
              <a:rPr lang="pt-BR" dirty="0"/>
              <a:t>complexo deve ser o </a:t>
            </a:r>
            <a:r>
              <a:rPr lang="pt-BR" dirty="0" smtClean="0"/>
              <a:t>modelo</a:t>
            </a:r>
            <a:r>
              <a:rPr lang="pt-BR" dirty="0"/>
              <a:t>? </a:t>
            </a:r>
            <a:endParaRPr lang="pt-BR" dirty="0" smtClean="0"/>
          </a:p>
          <a:p>
            <a:r>
              <a:rPr lang="pt-BR" dirty="0" smtClean="0"/>
              <a:t>Como podemos </a:t>
            </a:r>
            <a:r>
              <a:rPr lang="pt-BR" dirty="0"/>
              <a:t>dizer que o </a:t>
            </a:r>
            <a:r>
              <a:rPr lang="pt-BR" dirty="0" smtClean="0"/>
              <a:t>modelo </a:t>
            </a:r>
            <a:r>
              <a:rPr lang="pt-BR" dirty="0"/>
              <a:t>está ajustando demais ou </a:t>
            </a:r>
            <a:r>
              <a:rPr lang="pt-BR" dirty="0" smtClean="0"/>
              <a:t>insuficientemente?</a:t>
            </a:r>
          </a:p>
          <a:p>
            <a:r>
              <a:rPr lang="pt-BR" dirty="0" smtClean="0"/>
              <a:t>O quão </a:t>
            </a:r>
            <a:r>
              <a:rPr lang="pt-BR" dirty="0"/>
              <a:t>bem </a:t>
            </a:r>
            <a:r>
              <a:rPr lang="pt-BR" dirty="0" smtClean="0"/>
              <a:t>podemos prever </a:t>
            </a:r>
            <a:r>
              <a:rPr lang="pt-BR" dirty="0"/>
              <a:t>dados </a:t>
            </a:r>
            <a:r>
              <a:rPr lang="pt-BR" dirty="0" smtClean="0"/>
              <a:t>futuros (i.e., </a:t>
            </a:r>
            <a:r>
              <a:rPr lang="pt-BR" b="1" i="1" dirty="0" smtClean="0"/>
              <a:t>generalizar</a:t>
            </a:r>
            <a:r>
              <a:rPr lang="pt-BR" dirty="0" smtClean="0"/>
              <a:t>) resultantes do mesmo modelo gerador?</a:t>
            </a:r>
          </a:p>
        </p:txBody>
      </p:sp>
    </p:spTree>
    <p:extLst>
      <p:ext uri="{BB962C8B-B14F-4D97-AF65-F5344CB8AC3E}">
        <p14:creationId xmlns:p14="http://schemas.microsoft.com/office/powerpoint/2010/main" val="21106977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Validação </a:t>
            </a:r>
            <a:r>
              <a:rPr lang="pt-BR" dirty="0"/>
              <a:t>cruzada</a:t>
            </a:r>
          </a:p>
        </p:txBody>
      </p:sp>
      <p:sp>
        <p:nvSpPr>
          <p:cNvPr id="3" name="Content Placeholder 2"/>
          <p:cNvSpPr>
            <a:spLocks noGrp="1"/>
          </p:cNvSpPr>
          <p:nvPr>
            <p:ph idx="1"/>
          </p:nvPr>
        </p:nvSpPr>
        <p:spPr>
          <a:xfrm>
            <a:off x="838199" y="1825624"/>
            <a:ext cx="10875579" cy="4701300"/>
          </a:xfrm>
        </p:spPr>
        <p:txBody>
          <a:bodyPr>
            <a:normAutofit/>
          </a:bodyPr>
          <a:lstStyle/>
          <a:p>
            <a:r>
              <a:rPr lang="pt-BR" b="1" i="1" dirty="0"/>
              <a:t>V</a:t>
            </a:r>
            <a:r>
              <a:rPr lang="pt-BR" b="1" i="1" dirty="0" smtClean="0"/>
              <a:t>alidação cruzada</a:t>
            </a:r>
            <a:r>
              <a:rPr lang="pt-BR" dirty="0"/>
              <a:t> </a:t>
            </a:r>
            <a:r>
              <a:rPr lang="pt-BR" dirty="0" smtClean="0"/>
              <a:t>é uma das formas de se avaliar quantitativamente </a:t>
            </a:r>
            <a:r>
              <a:rPr lang="pt-BR" dirty="0"/>
              <a:t>o </a:t>
            </a:r>
            <a:r>
              <a:rPr lang="pt-BR" dirty="0" smtClean="0"/>
              <a:t>sobreajuste ou subajuste de um modelo, ou seja, validar o modelo.</a:t>
            </a:r>
          </a:p>
          <a:p>
            <a:r>
              <a:rPr lang="pt-BR" dirty="0" smtClean="0"/>
              <a:t>Na </a:t>
            </a:r>
            <a:r>
              <a:rPr lang="pt-BR" b="1" i="1" dirty="0" smtClean="0"/>
              <a:t>validação cruzada</a:t>
            </a:r>
            <a:r>
              <a:rPr lang="pt-BR" dirty="0" smtClean="0"/>
              <a:t>, nós dividimos o conjunto de exemplos em 2 outros conjuntos, o de treinamento e o de validação (ou teste) do modelo.</a:t>
            </a:r>
          </a:p>
          <a:p>
            <a:r>
              <a:rPr lang="pt-BR" dirty="0"/>
              <a:t>O objetivo </a:t>
            </a:r>
            <a:r>
              <a:rPr lang="pt-BR" dirty="0" smtClean="0"/>
              <a:t>é </a:t>
            </a:r>
            <a:r>
              <a:rPr lang="pt-BR" dirty="0"/>
              <a:t>testar a capacidade do modelo em prever novos dados que não foram utilizados durante o </a:t>
            </a:r>
            <a:r>
              <a:rPr lang="pt-BR" dirty="0" smtClean="0"/>
              <a:t>treinamento (conjunto de validação), ou seja, generalizar.</a:t>
            </a:r>
          </a:p>
          <a:p>
            <a:r>
              <a:rPr lang="pt-BR" b="1" dirty="0" smtClean="0"/>
              <a:t>OBS</a:t>
            </a:r>
            <a:r>
              <a:rPr lang="pt-BR" dirty="0" smtClean="0"/>
              <a:t>.: </a:t>
            </a:r>
            <a:r>
              <a:rPr lang="pt-BR" dirty="0"/>
              <a:t>deve-se assegurar que os conjuntos sejam </a:t>
            </a:r>
            <a:r>
              <a:rPr lang="pt-BR" dirty="0" smtClean="0"/>
              <a:t>suficientemente representativos </a:t>
            </a:r>
            <a:r>
              <a:rPr lang="pt-BR" dirty="0"/>
              <a:t>do mapeamento que se pretende aproximar</a:t>
            </a:r>
            <a:r>
              <a:rPr lang="pt-BR" dirty="0" smtClean="0"/>
              <a:t>.</a:t>
            </a:r>
          </a:p>
        </p:txBody>
      </p:sp>
    </p:spTree>
    <p:extLst>
      <p:ext uri="{BB962C8B-B14F-4D97-AF65-F5344CB8AC3E}">
        <p14:creationId xmlns:p14="http://schemas.microsoft.com/office/powerpoint/2010/main" val="113530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758055"/>
              </a:xfrm>
            </p:spPr>
            <p:txBody>
              <a:bodyPr>
                <a:normAutofit fontScale="92500" lnSpcReduction="10000"/>
              </a:bodyPr>
              <a:lstStyle/>
              <a:p>
                <a:pPr marL="0" indent="0">
                  <a:buNone/>
                </a:pPr>
                <a:r>
                  <a:rPr lang="pt-BR" b="1" dirty="0"/>
                  <a:t>Função de erro</a:t>
                </a:r>
                <a:r>
                  <a:rPr lang="pt-BR" dirty="0"/>
                  <a:t>: existem várias possibilidades para se definir a função de erro a ser minimizada, porém, geralmente, utiliza-se a medida do </a:t>
                </a:r>
                <a:r>
                  <a:rPr lang="pt-BR" b="1" dirty="0"/>
                  <a:t>erro quadrático médio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oMath>
                </a14:m>
                <a:r>
                  <a:rPr lang="pt-BR" dirty="0"/>
                  <a:t>.</a:t>
                </a:r>
              </a:p>
              <a:p>
                <a:pPr marL="0" indent="0">
                  <a:buNone/>
                </a:pPr>
                <a:r>
                  <a:rPr lang="pt-BR" dirty="0"/>
                  <a:t>A função erro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amostras ou observações.</a:t>
                </a:r>
              </a:p>
              <a:p>
                <a:pPr marL="0" indent="0">
                  <a:buNone/>
                </a:pPr>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1" smtClean="0">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758055"/>
              </a:xfrm>
              <a:blipFill>
                <a:blip r:embed="rId3"/>
                <a:stretch>
                  <a:fillRect l="-985" t="-2561"/>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Comportamento </a:t>
            </a:r>
            <a:r>
              <a:rPr lang="pt-BR" dirty="0" smtClean="0"/>
              <a:t>“</a:t>
            </a:r>
            <a:r>
              <a:rPr lang="pt-BR" b="1" i="1" dirty="0" smtClean="0"/>
              <a:t>típico”</a:t>
            </a:r>
            <a:r>
              <a:rPr lang="pt-BR" dirty="0" smtClean="0"/>
              <a:t> </a:t>
            </a:r>
            <a:r>
              <a:rPr lang="pt-BR" dirty="0"/>
              <a:t>dos erros de treinamento e </a:t>
            </a:r>
            <a:r>
              <a:rPr lang="pt-BR" dirty="0" smtClean="0"/>
              <a:t>validação</a:t>
            </a:r>
            <a:endParaRPr lang="pt-BR" dirty="0"/>
          </a:p>
        </p:txBody>
      </p:sp>
      <p:sp>
        <p:nvSpPr>
          <p:cNvPr id="3" name="Content Placeholder 2"/>
          <p:cNvSpPr>
            <a:spLocks noGrp="1"/>
          </p:cNvSpPr>
          <p:nvPr>
            <p:ph idx="1"/>
          </p:nvPr>
        </p:nvSpPr>
        <p:spPr>
          <a:xfrm>
            <a:off x="838200" y="5596760"/>
            <a:ext cx="11064766" cy="1183672"/>
          </a:xfrm>
        </p:spPr>
        <p:txBody>
          <a:bodyPr>
            <a:normAutofit fontScale="92500" lnSpcReduction="10000"/>
          </a:bodyPr>
          <a:lstStyle/>
          <a:p>
            <a:r>
              <a:rPr lang="pt-BR" b="1" dirty="0" smtClean="0"/>
              <a:t>Subajuste ou bias</a:t>
            </a:r>
            <a:r>
              <a:rPr lang="pt-BR" dirty="0" smtClean="0"/>
              <a:t>: erros de treinamento e validação tendem a serem elevados.</a:t>
            </a:r>
          </a:p>
          <a:p>
            <a:r>
              <a:rPr lang="pt-BR" b="1" dirty="0" smtClean="0"/>
              <a:t>Sobreajuste ou variância</a:t>
            </a:r>
            <a:r>
              <a:rPr lang="pt-BR" dirty="0" smtClean="0"/>
              <a:t>: erro de treinamento é baixo mas erro de validação é alto.</a:t>
            </a:r>
            <a:endParaRPr lang="pt-BR" dirty="0"/>
          </a:p>
        </p:txBody>
      </p:sp>
      <p:pic>
        <p:nvPicPr>
          <p:cNvPr id="6" name="Picture 5"/>
          <p:cNvPicPr>
            <a:picLocks noChangeAspect="1"/>
          </p:cNvPicPr>
          <p:nvPr/>
        </p:nvPicPr>
        <p:blipFill>
          <a:blip r:embed="rId2"/>
          <a:stretch>
            <a:fillRect/>
          </a:stretch>
        </p:blipFill>
        <p:spPr>
          <a:xfrm>
            <a:off x="2612287" y="1737986"/>
            <a:ext cx="6967425" cy="3764181"/>
          </a:xfrm>
          <a:prstGeom prst="rect">
            <a:avLst/>
          </a:prstGeom>
        </p:spPr>
      </p:pic>
      <p:sp>
        <p:nvSpPr>
          <p:cNvPr id="7" name="Rectangle 6"/>
          <p:cNvSpPr/>
          <p:nvPr/>
        </p:nvSpPr>
        <p:spPr>
          <a:xfrm>
            <a:off x="5607271" y="3465581"/>
            <a:ext cx="599090" cy="138925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8"/>
          <p:cNvCxnSpPr/>
          <p:nvPr/>
        </p:nvCxnSpPr>
        <p:spPr>
          <a:xfrm flipH="1">
            <a:off x="3862552" y="4238092"/>
            <a:ext cx="1744719" cy="6640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35622" y="4487767"/>
            <a:ext cx="1466193" cy="923330"/>
          </a:xfrm>
          <a:prstGeom prst="rect">
            <a:avLst/>
          </a:prstGeom>
          <a:noFill/>
        </p:spPr>
        <p:txBody>
          <a:bodyPr wrap="square" rtlCol="0">
            <a:spAutoFit/>
          </a:bodyPr>
          <a:lstStyle/>
          <a:p>
            <a:r>
              <a:rPr lang="pt-BR" i="1" dirty="0" smtClean="0">
                <a:latin typeface="Times New Roman" panose="02020603050405020304" pitchFamily="18" charset="0"/>
                <a:cs typeface="Times New Roman" panose="02020603050405020304" pitchFamily="18" charset="0"/>
              </a:rPr>
              <a:t>Região ótima, ambos erros são baixos</a:t>
            </a:r>
            <a:endParaRPr lang="pt-BR"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Formas </a:t>
            </a:r>
            <a:r>
              <a:rPr lang="pt-BR" dirty="0"/>
              <a:t>de validação cruzada</a:t>
            </a:r>
          </a:p>
        </p:txBody>
      </p:sp>
      <p:sp>
        <p:nvSpPr>
          <p:cNvPr id="3" name="Content Placeholder 2"/>
          <p:cNvSpPr>
            <a:spLocks noGrp="1"/>
          </p:cNvSpPr>
          <p:nvPr>
            <p:ph idx="1"/>
          </p:nvPr>
        </p:nvSpPr>
        <p:spPr/>
        <p:txBody>
          <a:bodyPr/>
          <a:lstStyle/>
          <a:p>
            <a:r>
              <a:rPr lang="pt-BR" dirty="0"/>
              <a:t>Existem diversas formas de validação cruzada, sendo as mais utilizadas</a:t>
            </a:r>
          </a:p>
          <a:p>
            <a:pPr lvl="1">
              <a:buFont typeface="Courier New" panose="02070309020205020404" pitchFamily="49" charset="0"/>
              <a:buChar char="o"/>
            </a:pPr>
            <a:r>
              <a:rPr lang="pt-BR" sz="2800" dirty="0"/>
              <a:t>Holdout</a:t>
            </a:r>
          </a:p>
          <a:p>
            <a:pPr lvl="1">
              <a:buFont typeface="Courier New" panose="02070309020205020404" pitchFamily="49" charset="0"/>
              <a:buChar char="o"/>
            </a:pPr>
            <a:r>
              <a:rPr lang="pt-BR" sz="2800" dirty="0" smtClean="0"/>
              <a:t>k-fold</a:t>
            </a:r>
            <a:endParaRPr lang="pt-BR" sz="2800" dirty="0"/>
          </a:p>
          <a:p>
            <a:pPr lvl="1">
              <a:buFont typeface="Courier New" panose="02070309020205020404" pitchFamily="49" charset="0"/>
              <a:buChar char="o"/>
            </a:pPr>
            <a:r>
              <a:rPr lang="pt-BR" sz="2800" dirty="0" smtClean="0"/>
              <a:t>Leave-p-out</a:t>
            </a:r>
            <a:endParaRPr lang="pt-BR" sz="2800" dirty="0"/>
          </a:p>
          <a:p>
            <a:r>
              <a:rPr lang="pt-BR" dirty="0"/>
              <a:t>Existem outras formas, mas todas são variações de uma dessas três</a:t>
            </a:r>
            <a:r>
              <a:rPr lang="pt-BR" dirty="0" smtClean="0"/>
              <a:t>.</a:t>
            </a:r>
            <a:endParaRPr lang="pt-BR" dirty="0"/>
          </a:p>
        </p:txBody>
      </p:sp>
    </p:spTree>
    <p:extLst>
      <p:ext uri="{BB962C8B-B14F-4D97-AF65-F5344CB8AC3E}">
        <p14:creationId xmlns:p14="http://schemas.microsoft.com/office/powerpoint/2010/main" val="4120171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Holdout</a:t>
            </a:r>
            <a:endParaRPr lang="pt-BR" dirty="0"/>
          </a:p>
        </p:txBody>
      </p:sp>
      <p:sp>
        <p:nvSpPr>
          <p:cNvPr id="3" name="Content Placeholder 2"/>
          <p:cNvSpPr>
            <a:spLocks noGrp="1"/>
          </p:cNvSpPr>
          <p:nvPr>
            <p:ph idx="1"/>
          </p:nvPr>
        </p:nvSpPr>
        <p:spPr>
          <a:xfrm>
            <a:off x="838199" y="1538515"/>
            <a:ext cx="11107058" cy="1712807"/>
          </a:xfrm>
        </p:spPr>
        <p:txBody>
          <a:bodyPr>
            <a:normAutofit fontScale="85000" lnSpcReduction="20000"/>
          </a:bodyPr>
          <a:lstStyle/>
          <a:p>
            <a:r>
              <a:rPr lang="pt-BR" dirty="0"/>
              <a:t>É</a:t>
            </a:r>
            <a:r>
              <a:rPr lang="pt-BR" dirty="0" smtClean="0"/>
              <a:t> a forma mais simples de validação cruzada e não acarreta em aumento da complexidade computacional.</a:t>
            </a:r>
          </a:p>
          <a:p>
            <a:r>
              <a:rPr lang="pt-BR" dirty="0" smtClean="0"/>
              <a:t>Nessa abordagem, divide-se aleatóriamente o </a:t>
            </a:r>
            <a:r>
              <a:rPr lang="pt-BR" dirty="0"/>
              <a:t>conjunto de dados em p (%) </a:t>
            </a:r>
            <a:r>
              <a:rPr lang="pt-BR" dirty="0" smtClean="0"/>
              <a:t>para treinamento </a:t>
            </a:r>
            <a:r>
              <a:rPr lang="pt-BR" dirty="0"/>
              <a:t>e (1-p) (%) para validação</a:t>
            </a:r>
            <a:r>
              <a:rPr lang="pt-BR" dirty="0" smtClean="0"/>
              <a:t>.</a:t>
            </a:r>
          </a:p>
          <a:p>
            <a:r>
              <a:rPr lang="pt-BR" dirty="0" smtClean="0"/>
              <a:t>Normalmente divide-se o conjunto de dados em 70/80% validação e 30/20% teste.</a:t>
            </a:r>
          </a:p>
        </p:txBody>
      </p:sp>
      <p:sp>
        <p:nvSpPr>
          <p:cNvPr id="12" name="Content Placeholder 2"/>
          <p:cNvSpPr txBox="1">
            <a:spLocks/>
          </p:cNvSpPr>
          <p:nvPr/>
        </p:nvSpPr>
        <p:spPr>
          <a:xfrm>
            <a:off x="838199" y="4822826"/>
            <a:ext cx="11107057" cy="186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b="1" dirty="0" smtClean="0"/>
              <a:t>Desvantagem</a:t>
            </a:r>
            <a:endParaRPr lang="pt-BR" dirty="0" smtClean="0"/>
          </a:p>
          <a:p>
            <a:pPr lvl="1">
              <a:buFont typeface="Courier New" panose="02070309020205020404" pitchFamily="49" charset="0"/>
              <a:buChar char="o"/>
            </a:pPr>
            <a:r>
              <a:rPr lang="pt-BR" dirty="0" smtClean="0"/>
              <a:t>Sofre com </a:t>
            </a:r>
            <a:r>
              <a:rPr lang="pt-BR" b="1" i="1" dirty="0" smtClean="0"/>
              <a:t>alta variância </a:t>
            </a:r>
            <a:r>
              <a:rPr lang="pt-BR" dirty="0" smtClean="0"/>
              <a:t>pois a validação </a:t>
            </a:r>
            <a:r>
              <a:rPr lang="pt-BR" dirty="0"/>
              <a:t>pode depender muito de quais dados vão para o conjunto de treinamento e quais vão para o conjunto de testes e, portanto, </a:t>
            </a:r>
            <a:r>
              <a:rPr lang="pt-BR" dirty="0" smtClean="0"/>
              <a:t>a performance pode </a:t>
            </a:r>
            <a:r>
              <a:rPr lang="pt-BR" dirty="0"/>
              <a:t>ser significativamente diferente dependendo de como a divisão é feita.</a:t>
            </a:r>
          </a:p>
          <a:p>
            <a:endParaRPr lang="pt-BR" dirty="0" smtClean="0"/>
          </a:p>
        </p:txBody>
      </p:sp>
      <p:grpSp>
        <p:nvGrpSpPr>
          <p:cNvPr id="17" name="Group 16"/>
          <p:cNvGrpSpPr/>
          <p:nvPr/>
        </p:nvGrpSpPr>
        <p:grpSpPr>
          <a:xfrm>
            <a:off x="3541984" y="3104522"/>
            <a:ext cx="5108031" cy="1796447"/>
            <a:chOff x="3541984" y="3104522"/>
            <a:chExt cx="5108031" cy="1796447"/>
          </a:xfrm>
        </p:grpSpPr>
        <p:sp>
          <p:nvSpPr>
            <p:cNvPr id="4" name="Rectangle 3"/>
            <p:cNvSpPr/>
            <p:nvPr/>
          </p:nvSpPr>
          <p:spPr>
            <a:xfrm>
              <a:off x="3541987" y="3888684"/>
              <a:ext cx="3783725" cy="5360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80%</a:t>
              </a:r>
              <a:endParaRPr lang="pt-BR" dirty="0">
                <a:solidFill>
                  <a:schemeClr val="tx1"/>
                </a:solidFill>
              </a:endParaRPr>
            </a:p>
          </p:txBody>
        </p:sp>
        <p:sp>
          <p:nvSpPr>
            <p:cNvPr id="5" name="Rectangle 4"/>
            <p:cNvSpPr/>
            <p:nvPr/>
          </p:nvSpPr>
          <p:spPr>
            <a:xfrm>
              <a:off x="7325712" y="3888684"/>
              <a:ext cx="1324303" cy="536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20%</a:t>
              </a:r>
              <a:endParaRPr lang="pt-BR" dirty="0">
                <a:solidFill>
                  <a:schemeClr val="tx1"/>
                </a:solidFill>
              </a:endParaRPr>
            </a:p>
          </p:txBody>
        </p:sp>
        <p:sp>
          <p:nvSpPr>
            <p:cNvPr id="6" name="Left Brace 5"/>
            <p:cNvSpPr/>
            <p:nvPr/>
          </p:nvSpPr>
          <p:spPr>
            <a:xfrm rot="5400000">
              <a:off x="5281906" y="1738859"/>
              <a:ext cx="303882" cy="3783725"/>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TextBox 7"/>
            <p:cNvSpPr txBox="1"/>
            <p:nvPr/>
          </p:nvSpPr>
          <p:spPr>
            <a:xfrm>
              <a:off x="3541984" y="3104522"/>
              <a:ext cx="3783726" cy="369332"/>
            </a:xfrm>
            <a:prstGeom prst="rect">
              <a:avLst/>
            </a:prstGeom>
            <a:noFill/>
          </p:spPr>
          <p:txBody>
            <a:bodyPr wrap="square" rtlCol="0">
              <a:spAutoFit/>
            </a:bodyPr>
            <a:lstStyle/>
            <a:p>
              <a:pPr algn="ctr"/>
              <a:r>
                <a:rPr lang="pt-BR" dirty="0" smtClean="0"/>
                <a:t>Treinamento</a:t>
              </a:r>
              <a:endParaRPr lang="pt-BR" dirty="0"/>
            </a:p>
          </p:txBody>
        </p:sp>
        <p:sp>
          <p:nvSpPr>
            <p:cNvPr id="9" name="Left Brace 8"/>
            <p:cNvSpPr/>
            <p:nvPr/>
          </p:nvSpPr>
          <p:spPr>
            <a:xfrm rot="5400000">
              <a:off x="7835922" y="2968571"/>
              <a:ext cx="303882" cy="1324304"/>
            </a:xfrm>
            <a:prstGeom prst="leftBrace">
              <a:avLst>
                <a:gd name="adj1" fmla="val 8333"/>
                <a:gd name="adj2" fmla="val 495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p:cNvSpPr txBox="1"/>
            <p:nvPr/>
          </p:nvSpPr>
          <p:spPr>
            <a:xfrm>
              <a:off x="7325710" y="3109447"/>
              <a:ext cx="1324305" cy="369332"/>
            </a:xfrm>
            <a:prstGeom prst="rect">
              <a:avLst/>
            </a:prstGeom>
            <a:noFill/>
          </p:spPr>
          <p:txBody>
            <a:bodyPr wrap="square" rtlCol="0">
              <a:spAutoFit/>
            </a:bodyPr>
            <a:lstStyle/>
            <a:p>
              <a:pPr algn="ctr"/>
              <a:r>
                <a:rPr lang="pt-BR" dirty="0" smtClean="0"/>
                <a:t>Validação</a:t>
              </a:r>
              <a:endParaRPr lang="pt-BR" dirty="0"/>
            </a:p>
          </p:txBody>
        </p:sp>
        <p:cxnSp>
          <p:nvCxnSpPr>
            <p:cNvPr id="15" name="Straight Arrow Connector 14"/>
            <p:cNvCxnSpPr/>
            <p:nvPr/>
          </p:nvCxnSpPr>
          <p:spPr>
            <a:xfrm>
              <a:off x="3541987" y="4592128"/>
              <a:ext cx="51080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1985" y="4531637"/>
              <a:ext cx="5108030" cy="369332"/>
            </a:xfrm>
            <a:prstGeom prst="rect">
              <a:avLst/>
            </a:prstGeom>
            <a:noFill/>
          </p:spPr>
          <p:txBody>
            <a:bodyPr wrap="square" rtlCol="0">
              <a:spAutoFit/>
            </a:bodyPr>
            <a:lstStyle/>
            <a:p>
              <a:pPr algn="ctr"/>
              <a:r>
                <a:rPr lang="pt-BR" dirty="0" smtClean="0"/>
                <a:t>Total de dados</a:t>
              </a:r>
              <a:endParaRPr lang="pt-BR" dirty="0"/>
            </a:p>
          </p:txBody>
        </p:sp>
      </p:grpSp>
    </p:spTree>
    <p:extLst>
      <p:ext uri="{BB962C8B-B14F-4D97-AF65-F5344CB8AC3E}">
        <p14:creationId xmlns:p14="http://schemas.microsoft.com/office/powerpoint/2010/main" val="2758525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Holdout com SciKit-Learn</a:t>
            </a:r>
            <a:endParaRPr lang="pt-BR" dirty="0"/>
          </a:p>
        </p:txBody>
      </p:sp>
      <p:sp>
        <p:nvSpPr>
          <p:cNvPr id="3" name="Content Placeholder 2"/>
          <p:cNvSpPr>
            <a:spLocks noGrp="1"/>
          </p:cNvSpPr>
          <p:nvPr>
            <p:ph idx="1"/>
          </p:nvPr>
        </p:nvSpPr>
        <p:spPr>
          <a:xfrm>
            <a:off x="838200" y="4921135"/>
            <a:ext cx="10982498" cy="1629294"/>
          </a:xfrm>
        </p:spPr>
        <p:txBody>
          <a:bodyPr>
            <a:normAutofit fontScale="85000" lnSpcReduction="20000"/>
          </a:bodyPr>
          <a:lstStyle/>
          <a:p>
            <a:r>
              <a:rPr lang="pt-BR" dirty="0" smtClean="0"/>
              <a:t>70% conjunto de treinamento e 30% conjunto de validação.</a:t>
            </a:r>
          </a:p>
          <a:p>
            <a:r>
              <a:rPr lang="pt-BR" dirty="0" smtClean="0"/>
              <a:t>Tempo médio para execução com M = 100 é de aproximadamente 40 ms.</a:t>
            </a:r>
          </a:p>
          <a:p>
            <a:r>
              <a:rPr lang="pt-BR" dirty="0" smtClean="0"/>
              <a:t>Erro quadrático médio diminui conforme ordem do polinômio aumenta. </a:t>
            </a:r>
          </a:p>
          <a:p>
            <a:r>
              <a:rPr lang="pt-BR" dirty="0" smtClean="0"/>
              <a:t>Qual ordem escolher? Obsersando o gráfico eu diria 12, pois apresenta o menor erro.</a:t>
            </a:r>
            <a:endParaRPr lang="pt-BR" dirty="0"/>
          </a:p>
        </p:txBody>
      </p:sp>
      <p:sp>
        <p:nvSpPr>
          <p:cNvPr id="4" name="Rectangle 3"/>
          <p:cNvSpPr/>
          <p:nvPr/>
        </p:nvSpPr>
        <p:spPr>
          <a:xfrm>
            <a:off x="838200" y="1567234"/>
            <a:ext cx="5763492" cy="3046988"/>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smtClean="0">
                <a:solidFill>
                  <a:srgbClr val="0000FF"/>
                </a:solidFill>
                <a:highlight>
                  <a:srgbClr val="FFFFFF"/>
                </a:highlight>
              </a:rPr>
              <a:t>from</a:t>
            </a:r>
            <a:r>
              <a:rPr lang="pt-BR" sz="1200" dirty="0" smtClean="0">
                <a:solidFill>
                  <a:srgbClr val="000000"/>
                </a:solidFill>
                <a:highlight>
                  <a:srgbClr val="FFFFFF"/>
                </a:highlight>
              </a:rPr>
              <a:t> </a:t>
            </a:r>
            <a:r>
              <a:rPr lang="pt-BR" sz="1200" dirty="0">
                <a:solidFill>
                  <a:srgbClr val="000000"/>
                </a:solidFill>
                <a:highlight>
                  <a:srgbClr val="FFFFFF"/>
                </a:highlight>
              </a:rPr>
              <a:t>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train_test_split</a:t>
            </a:r>
          </a:p>
          <a:p>
            <a:endParaRPr lang="pt-BR" sz="1200" dirty="0">
              <a:solidFill>
                <a:srgbClr val="000000"/>
              </a:solidFill>
              <a:highlight>
                <a:srgbClr val="FFFFFF"/>
              </a:highlight>
            </a:endParaRPr>
          </a:p>
          <a:p>
            <a:r>
              <a:rPr lang="pt-BR" sz="1200" dirty="0">
                <a:solidFill>
                  <a:srgbClr val="008000"/>
                </a:solidFill>
                <a:highlight>
                  <a:srgbClr val="FFFFFF"/>
                </a:highlight>
              </a:rPr>
              <a:t># data set size.</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6</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0.5</a:t>
            </a:r>
            <a:r>
              <a:rPr lang="es-ES" sz="1200" b="1" dirty="0">
                <a:solidFill>
                  <a:srgbClr val="000080"/>
                </a:solidFill>
                <a:highlight>
                  <a:srgbClr val="FFFFFF"/>
                </a:highlight>
              </a:rPr>
              <a:t>*</a:t>
            </a:r>
            <a:r>
              <a:rPr lang="es-ES" sz="1200" dirty="0">
                <a:solidFill>
                  <a:srgbClr val="000000"/>
                </a:solidFill>
                <a:highlight>
                  <a:srgbClr val="FFFFFF"/>
                </a:highlight>
              </a:rPr>
              <a:t>x</a:t>
            </a:r>
            <a:r>
              <a:rPr lang="es-ES" sz="1200" b="1" dirty="0">
                <a:solidFill>
                  <a:srgbClr val="000080"/>
                </a:solidFill>
                <a:highlight>
                  <a:srgbClr val="FFFFFF"/>
                </a:highlight>
              </a:rPr>
              <a:t>**</a:t>
            </a:r>
            <a:r>
              <a:rPr lang="es-ES" sz="1200" dirty="0">
                <a:solidFill>
                  <a:srgbClr val="FF0000"/>
                </a:solidFill>
                <a:highlight>
                  <a:srgbClr val="FFFFFF"/>
                </a:highlight>
              </a:rPr>
              <a:t>2</a:t>
            </a:r>
            <a:r>
              <a:rPr lang="es-ES" sz="1200" dirty="0">
                <a:solidFill>
                  <a:srgbClr val="000000"/>
                </a:solidFill>
                <a:highlight>
                  <a:srgbClr val="FFFFFF"/>
                </a:highlight>
              </a:rPr>
              <a:t> </a:t>
            </a:r>
            <a:r>
              <a:rPr lang="es-ES" sz="1200" b="1" dirty="0">
                <a:solidFill>
                  <a:srgbClr val="000080"/>
                </a:solidFill>
                <a:highlight>
                  <a:srgbClr val="FFFFFF"/>
                </a:highlight>
              </a:rPr>
              <a:t>+</a:t>
            </a:r>
            <a:r>
              <a:rPr lang="es-ES" sz="1200" dirty="0">
                <a:solidFill>
                  <a:srgbClr val="000000"/>
                </a:solidFill>
                <a:highlight>
                  <a:srgbClr val="FFFFFF"/>
                </a:highlight>
              </a:rPr>
              <a:t> x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endParaRPr lang="es-ES"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y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Split the whole set into random training and validation set</a:t>
            </a:r>
            <a:r>
              <a:rPr lang="en-US" sz="1200" dirty="0" smtClean="0">
                <a:solidFill>
                  <a:srgbClr val="008000"/>
                </a:solidFill>
                <a:highlight>
                  <a:srgbClr val="FFFFFF"/>
                </a:highlight>
              </a:rPr>
              <a:t>.</a:t>
            </a:r>
          </a:p>
          <a:p>
            <a:r>
              <a:rPr lang="en-US" sz="1200" dirty="0" smtClean="0">
                <a:solidFill>
                  <a:srgbClr val="008000"/>
                </a:solidFill>
                <a:highlight>
                  <a:srgbClr val="FFFFFF"/>
                </a:highlight>
              </a:rPr>
              <a:t># 70% training set</a:t>
            </a:r>
          </a:p>
          <a:p>
            <a:r>
              <a:rPr lang="en-US" sz="1200" dirty="0" smtClean="0">
                <a:solidFill>
                  <a:srgbClr val="008000"/>
                </a:solidFill>
                <a:highlight>
                  <a:srgbClr val="FFFFFF"/>
                </a:highlight>
              </a:rPr>
              <a:t># 30% validation set</a:t>
            </a:r>
            <a:endParaRPr lang="en-US" sz="1200" dirty="0">
              <a:solidFill>
                <a:srgbClr val="000000"/>
              </a:solidFill>
              <a:highlight>
                <a:srgbClr val="FFFFFF"/>
              </a:highlight>
            </a:endParaRPr>
          </a:p>
          <a:p>
            <a:r>
              <a:rPr lang="pt-BR" sz="1200" dirty="0">
                <a:solidFill>
                  <a:srgbClr val="000000"/>
                </a:solidFill>
                <a:highlight>
                  <a:srgbClr val="FFFFFF"/>
                </a:highlight>
              </a:rPr>
              <a:t>x_train</a:t>
            </a:r>
            <a:r>
              <a:rPr lang="pt-BR" sz="1200" b="1" dirty="0">
                <a:solidFill>
                  <a:srgbClr val="000080"/>
                </a:solidFill>
                <a:highlight>
                  <a:srgbClr val="FFFFFF"/>
                </a:highlight>
              </a:rPr>
              <a:t>,</a:t>
            </a:r>
            <a:r>
              <a:rPr lang="pt-BR" sz="1200" dirty="0">
                <a:solidFill>
                  <a:srgbClr val="000000"/>
                </a:solidFill>
                <a:highlight>
                  <a:srgbClr val="FFFFFF"/>
                </a:highlight>
              </a:rPr>
              <a:t> x_val</a:t>
            </a:r>
            <a:r>
              <a:rPr lang="pt-BR" sz="1200" b="1" dirty="0">
                <a:solidFill>
                  <a:srgbClr val="000080"/>
                </a:solidFill>
                <a:highlight>
                  <a:srgbClr val="FFFFFF"/>
                </a:highlight>
              </a:rPr>
              <a:t>,</a:t>
            </a:r>
            <a:r>
              <a:rPr lang="pt-BR" sz="1200" dirty="0">
                <a:solidFill>
                  <a:srgbClr val="000000"/>
                </a:solidFill>
                <a:highlight>
                  <a:srgbClr val="FFFFFF"/>
                </a:highlight>
              </a:rPr>
              <a:t> y_train</a:t>
            </a:r>
            <a:r>
              <a:rPr lang="pt-BR" sz="1200" b="1" dirty="0">
                <a:solidFill>
                  <a:srgbClr val="000080"/>
                </a:solidFill>
                <a:highlight>
                  <a:srgbClr val="FFFFFF"/>
                </a:highlight>
              </a:rPr>
              <a:t>,</a:t>
            </a:r>
            <a:r>
              <a:rPr lang="pt-BR" sz="1200" dirty="0">
                <a:solidFill>
                  <a:srgbClr val="000000"/>
                </a:solidFill>
                <a:highlight>
                  <a:srgbClr val="FFFFFF"/>
                </a:highlight>
              </a:rPr>
              <a:t> y_val </a:t>
            </a:r>
            <a:r>
              <a:rPr lang="pt-BR" sz="1200" b="1" dirty="0">
                <a:solidFill>
                  <a:srgbClr val="000080"/>
                </a:solidFill>
                <a:highlight>
                  <a:srgbClr val="FFFFFF"/>
                </a:highlight>
              </a:rPr>
              <a:t>=</a:t>
            </a:r>
            <a:r>
              <a:rPr lang="pt-BR" sz="1200" dirty="0">
                <a:solidFill>
                  <a:srgbClr val="000000"/>
                </a:solidFill>
                <a:highlight>
                  <a:srgbClr val="FFFFFF"/>
                </a:highlight>
              </a:rPr>
              <a:t> train_test_split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test_size</a:t>
            </a:r>
            <a:r>
              <a:rPr lang="pt-BR" sz="1200" b="1" dirty="0">
                <a:solidFill>
                  <a:srgbClr val="000080"/>
                </a:solidFill>
                <a:highlight>
                  <a:srgbClr val="FFFFFF"/>
                </a:highlight>
              </a:rPr>
              <a:t>=</a:t>
            </a:r>
            <a:r>
              <a:rPr lang="pt-BR" sz="1200" dirty="0">
                <a:solidFill>
                  <a:srgbClr val="FF0000"/>
                </a:solidFill>
                <a:highlight>
                  <a:srgbClr val="FFFFFF"/>
                </a:highlight>
              </a:rPr>
              <a:t>0.3</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smtClean="0">
                <a:solidFill>
                  <a:srgbClr val="000080"/>
                </a:solidFill>
                <a:highlight>
                  <a:srgbClr val="FFFFFF"/>
                </a:highlight>
              </a:rPr>
              <a:t>)</a:t>
            </a:r>
            <a:endParaRPr lang="pt-BR" sz="1200" dirty="0">
              <a:solidFill>
                <a:srgbClr val="000000"/>
              </a:solidFill>
              <a:highlight>
                <a:srgbClr val="FFFFFF"/>
              </a:highlight>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001" r="8787" b="2091"/>
          <a:stretch/>
        </p:blipFill>
        <p:spPr>
          <a:xfrm>
            <a:off x="7391390" y="1567234"/>
            <a:ext cx="3962410" cy="2492148"/>
          </a:xfrm>
          <a:prstGeom prst="rect">
            <a:avLst/>
          </a:prstGeom>
        </p:spPr>
      </p:pic>
      <p:sp>
        <p:nvSpPr>
          <p:cNvPr id="6" name="Rectangle 5"/>
          <p:cNvSpPr/>
          <p:nvPr/>
        </p:nvSpPr>
        <p:spPr>
          <a:xfrm>
            <a:off x="8245235" y="4181629"/>
            <a:ext cx="2487476" cy="369332"/>
          </a:xfrm>
          <a:prstGeom prst="rect">
            <a:avLst/>
          </a:prstGeom>
        </p:spPr>
        <p:txBody>
          <a:bodyPr wrap="none">
            <a:spAutoFit/>
          </a:bodyPr>
          <a:lstStyle/>
          <a:p>
            <a:r>
              <a:rPr lang="pt-BR" dirty="0">
                <a:hlinkClick r:id="rId4"/>
              </a:rPr>
              <a:t>validacao_cruzada.ipynb</a:t>
            </a:r>
            <a:endParaRPr lang="pt-BR" dirty="0"/>
          </a:p>
        </p:txBody>
      </p:sp>
      <p:pic>
        <p:nvPicPr>
          <p:cNvPr id="7"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8531" y="135686"/>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a:t>
            </a:r>
            <a:r>
              <a:rPr lang="pt-BR" dirty="0" smtClean="0"/>
              <a:t>-Fold</a:t>
            </a:r>
            <a:endParaRPr lang="pt-BR" dirty="0"/>
          </a:p>
        </p:txBody>
      </p:sp>
      <p:sp>
        <p:nvSpPr>
          <p:cNvPr id="3" name="Content Placeholder 2"/>
          <p:cNvSpPr>
            <a:spLocks noGrp="1"/>
          </p:cNvSpPr>
          <p:nvPr>
            <p:ph idx="1"/>
          </p:nvPr>
        </p:nvSpPr>
        <p:spPr>
          <a:xfrm>
            <a:off x="838200" y="1553029"/>
            <a:ext cx="11049000" cy="1074057"/>
          </a:xfrm>
        </p:spPr>
        <p:txBody>
          <a:bodyPr>
            <a:noAutofit/>
          </a:bodyPr>
          <a:lstStyle/>
          <a:p>
            <a:r>
              <a:rPr lang="pt-BR" sz="2400" dirty="0" smtClean="0"/>
              <a:t>Abordagem mais elaborada</a:t>
            </a:r>
            <a:r>
              <a:rPr lang="pt-BR" sz="2400" dirty="0"/>
              <a:t> </a:t>
            </a:r>
            <a:r>
              <a:rPr lang="pt-BR" sz="2400" dirty="0" smtClean="0"/>
              <a:t>que a anterior e que </a:t>
            </a:r>
            <a:r>
              <a:rPr lang="pt-BR" sz="2400" dirty="0"/>
              <a:t>consiste em dividir o conjunto de </a:t>
            </a:r>
            <a:r>
              <a:rPr lang="pt-BR" sz="2400" dirty="0" smtClean="0"/>
              <a:t>dados em </a:t>
            </a:r>
            <a:r>
              <a:rPr lang="pt-BR" sz="2400" b="1" dirty="0"/>
              <a:t>k</a:t>
            </a:r>
            <a:r>
              <a:rPr lang="pt-BR" sz="2400" dirty="0"/>
              <a:t> </a:t>
            </a:r>
            <a:r>
              <a:rPr lang="pt-BR" sz="2400" dirty="0" smtClean="0"/>
              <a:t>folds (pastas ou dobras) e </a:t>
            </a:r>
            <a:r>
              <a:rPr lang="pt-BR" sz="2400" dirty="0"/>
              <a:t>realizar </a:t>
            </a:r>
            <a:r>
              <a:rPr lang="pt-BR" sz="2400" b="1" dirty="0"/>
              <a:t>k</a:t>
            </a:r>
            <a:r>
              <a:rPr lang="pt-BR" sz="2400" dirty="0"/>
              <a:t> </a:t>
            </a:r>
            <a:r>
              <a:rPr lang="pt-BR" sz="2400" dirty="0" smtClean="0"/>
              <a:t>treinamentos, onde cada um dos </a:t>
            </a:r>
            <a:r>
              <a:rPr lang="pt-BR" sz="2400" b="1" dirty="0" smtClean="0"/>
              <a:t>k</a:t>
            </a:r>
            <a:r>
              <a:rPr lang="pt-BR" sz="2400" dirty="0" smtClean="0"/>
              <a:t> treinamentos considera </a:t>
            </a:r>
            <a:r>
              <a:rPr lang="pt-BR" sz="2400" b="1" dirty="0" smtClean="0"/>
              <a:t>k-1</a:t>
            </a:r>
            <a:r>
              <a:rPr lang="pt-BR" sz="2400" dirty="0" smtClean="0"/>
              <a:t> folds para treinamento e </a:t>
            </a:r>
            <a:r>
              <a:rPr lang="pt-BR" sz="2400" b="1" dirty="0"/>
              <a:t>1</a:t>
            </a:r>
            <a:r>
              <a:rPr lang="pt-BR" sz="2400" dirty="0"/>
              <a:t> </a:t>
            </a:r>
            <a:r>
              <a:rPr lang="pt-BR" sz="2400" dirty="0" smtClean="0"/>
              <a:t>fold para </a:t>
            </a:r>
            <a:r>
              <a:rPr lang="pt-BR" sz="2400" dirty="0"/>
              <a:t>a validação</a:t>
            </a:r>
            <a:r>
              <a:rPr lang="pt-BR" sz="2400" dirty="0" smtClean="0"/>
              <a:t>.</a:t>
            </a:r>
            <a:endParaRPr lang="pt-BR" sz="2400" dirty="0"/>
          </a:p>
        </p:txBody>
      </p:sp>
      <p:grpSp>
        <p:nvGrpSpPr>
          <p:cNvPr id="49" name="Group 48"/>
          <p:cNvGrpSpPr/>
          <p:nvPr/>
        </p:nvGrpSpPr>
        <p:grpSpPr>
          <a:xfrm>
            <a:off x="2644598" y="2598058"/>
            <a:ext cx="7436203" cy="2468870"/>
            <a:chOff x="2569028" y="2669941"/>
            <a:chExt cx="7436203" cy="2468870"/>
          </a:xfrm>
        </p:grpSpPr>
        <p:sp>
          <p:nvSpPr>
            <p:cNvPr id="5" name="Rectangle 4"/>
            <p:cNvSpPr/>
            <p:nvPr/>
          </p:nvSpPr>
          <p:spPr>
            <a:xfrm>
              <a:off x="4818744" y="3114249"/>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2</a:t>
              </a:r>
              <a:endParaRPr lang="pt-BR" sz="1600" dirty="0">
                <a:solidFill>
                  <a:schemeClr val="tx1"/>
                </a:solidFill>
              </a:endParaRPr>
            </a:p>
          </p:txBody>
        </p:sp>
        <p:sp>
          <p:nvSpPr>
            <p:cNvPr id="6" name="Rectangle 5"/>
            <p:cNvSpPr/>
            <p:nvPr/>
          </p:nvSpPr>
          <p:spPr>
            <a:xfrm>
              <a:off x="4108042" y="3114249"/>
              <a:ext cx="710702"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1</a:t>
              </a:r>
              <a:endParaRPr lang="pt-BR" sz="1600" dirty="0">
                <a:solidFill>
                  <a:schemeClr val="tx1"/>
                </a:solidFill>
              </a:endParaRPr>
            </a:p>
          </p:txBody>
        </p:sp>
        <p:sp>
          <p:nvSpPr>
            <p:cNvPr id="8" name="TextBox 7"/>
            <p:cNvSpPr txBox="1"/>
            <p:nvPr/>
          </p:nvSpPr>
          <p:spPr>
            <a:xfrm>
              <a:off x="8698945" y="4426233"/>
              <a:ext cx="1306286" cy="338554"/>
            </a:xfrm>
            <a:prstGeom prst="rect">
              <a:avLst/>
            </a:prstGeom>
            <a:noFill/>
          </p:spPr>
          <p:txBody>
            <a:bodyPr wrap="square" rtlCol="0">
              <a:spAutoFit/>
            </a:bodyPr>
            <a:lstStyle/>
            <a:p>
              <a:r>
                <a:rPr lang="pt-BR" sz="1600" dirty="0" smtClean="0"/>
                <a:t>Treinamento</a:t>
              </a:r>
              <a:endParaRPr lang="pt-BR" sz="1600" dirty="0"/>
            </a:p>
          </p:txBody>
        </p:sp>
        <p:sp>
          <p:nvSpPr>
            <p:cNvPr id="10" name="TextBox 9"/>
            <p:cNvSpPr txBox="1"/>
            <p:nvPr/>
          </p:nvSpPr>
          <p:spPr>
            <a:xfrm>
              <a:off x="8698945" y="4798322"/>
              <a:ext cx="987425" cy="338554"/>
            </a:xfrm>
            <a:prstGeom prst="rect">
              <a:avLst/>
            </a:prstGeom>
            <a:noFill/>
          </p:spPr>
          <p:txBody>
            <a:bodyPr wrap="square" rtlCol="0">
              <a:spAutoFit/>
            </a:bodyPr>
            <a:lstStyle/>
            <a:p>
              <a:r>
                <a:rPr lang="pt-BR" sz="1600" dirty="0" smtClean="0"/>
                <a:t>Validação</a:t>
              </a:r>
              <a:endParaRPr lang="pt-BR" sz="1600" dirty="0"/>
            </a:p>
          </p:txBody>
        </p:sp>
        <p:sp>
          <p:nvSpPr>
            <p:cNvPr id="13" name="Rectangle 12"/>
            <p:cNvSpPr/>
            <p:nvPr/>
          </p:nvSpPr>
          <p:spPr>
            <a:xfrm>
              <a:off x="5529442" y="3125421"/>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3</a:t>
              </a:r>
              <a:endParaRPr lang="pt-BR" sz="1600" dirty="0">
                <a:solidFill>
                  <a:schemeClr val="tx1"/>
                </a:solidFill>
              </a:endParaRPr>
            </a:p>
          </p:txBody>
        </p:sp>
        <p:sp>
          <p:nvSpPr>
            <p:cNvPr id="14" name="Rectangle 13"/>
            <p:cNvSpPr/>
            <p:nvPr/>
          </p:nvSpPr>
          <p:spPr>
            <a:xfrm>
              <a:off x="6240140" y="3122987"/>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4</a:t>
              </a:r>
              <a:endParaRPr lang="pt-BR" sz="1600" dirty="0">
                <a:solidFill>
                  <a:schemeClr val="tx1"/>
                </a:solidFill>
              </a:endParaRPr>
            </a:p>
          </p:txBody>
        </p:sp>
        <p:sp>
          <p:nvSpPr>
            <p:cNvPr id="15" name="Rectangle 14"/>
            <p:cNvSpPr/>
            <p:nvPr/>
          </p:nvSpPr>
          <p:spPr>
            <a:xfrm>
              <a:off x="6950838" y="3121325"/>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5</a:t>
              </a:r>
              <a:endParaRPr lang="pt-BR" sz="1600" dirty="0">
                <a:solidFill>
                  <a:schemeClr val="tx1"/>
                </a:solidFill>
              </a:endParaRPr>
            </a:p>
          </p:txBody>
        </p:sp>
        <p:sp>
          <p:nvSpPr>
            <p:cNvPr id="16" name="Rectangle 15"/>
            <p:cNvSpPr/>
            <p:nvPr/>
          </p:nvSpPr>
          <p:spPr>
            <a:xfrm>
              <a:off x="4108042"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Fold 1</a:t>
              </a:r>
              <a:endParaRPr lang="pt-BR" sz="1600" dirty="0">
                <a:solidFill>
                  <a:schemeClr val="tx1"/>
                </a:solidFill>
              </a:endParaRPr>
            </a:p>
          </p:txBody>
        </p:sp>
        <p:sp>
          <p:nvSpPr>
            <p:cNvPr id="17" name="Rectangle 16"/>
            <p:cNvSpPr/>
            <p:nvPr/>
          </p:nvSpPr>
          <p:spPr>
            <a:xfrm>
              <a:off x="4818740" y="3520886"/>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18" name="Rectangle 17"/>
            <p:cNvSpPr/>
            <p:nvPr/>
          </p:nvSpPr>
          <p:spPr>
            <a:xfrm>
              <a:off x="6950834"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19" name="Rectangle 18"/>
            <p:cNvSpPr/>
            <p:nvPr/>
          </p:nvSpPr>
          <p:spPr>
            <a:xfrm>
              <a:off x="5529438"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0" name="Rectangle 19"/>
            <p:cNvSpPr/>
            <p:nvPr/>
          </p:nvSpPr>
          <p:spPr>
            <a:xfrm>
              <a:off x="6240136" y="3520886"/>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1" name="Rectangle 20"/>
            <p:cNvSpPr/>
            <p:nvPr/>
          </p:nvSpPr>
          <p:spPr>
            <a:xfrm>
              <a:off x="4108042"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2" name="Rectangle 21"/>
            <p:cNvSpPr/>
            <p:nvPr/>
          </p:nvSpPr>
          <p:spPr>
            <a:xfrm>
              <a:off x="4818740"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3" name="Rectangle 22"/>
            <p:cNvSpPr/>
            <p:nvPr/>
          </p:nvSpPr>
          <p:spPr>
            <a:xfrm>
              <a:off x="6950834"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4" name="Rectangle 23"/>
            <p:cNvSpPr/>
            <p:nvPr/>
          </p:nvSpPr>
          <p:spPr>
            <a:xfrm>
              <a:off x="5529438" y="3929184"/>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25" name="Rectangle 24"/>
            <p:cNvSpPr/>
            <p:nvPr/>
          </p:nvSpPr>
          <p:spPr>
            <a:xfrm>
              <a:off x="6240136" y="3929184"/>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26" name="Rectangle 25"/>
            <p:cNvSpPr/>
            <p:nvPr/>
          </p:nvSpPr>
          <p:spPr>
            <a:xfrm>
              <a:off x="4108042"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27" name="Rectangle 26"/>
            <p:cNvSpPr/>
            <p:nvPr/>
          </p:nvSpPr>
          <p:spPr>
            <a:xfrm>
              <a:off x="4818740"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28" name="Rectangle 27"/>
            <p:cNvSpPr/>
            <p:nvPr/>
          </p:nvSpPr>
          <p:spPr>
            <a:xfrm>
              <a:off x="6950834"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29" name="Rectangle 28"/>
            <p:cNvSpPr/>
            <p:nvPr/>
          </p:nvSpPr>
          <p:spPr>
            <a:xfrm>
              <a:off x="5529438" y="4337482"/>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0" name="Rectangle 29"/>
            <p:cNvSpPr/>
            <p:nvPr/>
          </p:nvSpPr>
          <p:spPr>
            <a:xfrm>
              <a:off x="6240136" y="4337482"/>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31" name="Rectangle 30"/>
            <p:cNvSpPr/>
            <p:nvPr/>
          </p:nvSpPr>
          <p:spPr>
            <a:xfrm>
              <a:off x="4108042"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1</a:t>
              </a:r>
              <a:endParaRPr lang="pt-BR" sz="1600" dirty="0">
                <a:solidFill>
                  <a:schemeClr val="tx1"/>
                </a:solidFill>
              </a:endParaRPr>
            </a:p>
          </p:txBody>
        </p:sp>
        <p:sp>
          <p:nvSpPr>
            <p:cNvPr id="32" name="Rectangle 31"/>
            <p:cNvSpPr/>
            <p:nvPr/>
          </p:nvSpPr>
          <p:spPr>
            <a:xfrm>
              <a:off x="4818740"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2</a:t>
              </a:r>
              <a:endParaRPr lang="pt-BR" sz="1600" dirty="0">
                <a:solidFill>
                  <a:schemeClr val="tx1"/>
                </a:solidFill>
              </a:endParaRPr>
            </a:p>
          </p:txBody>
        </p:sp>
        <p:sp>
          <p:nvSpPr>
            <p:cNvPr id="33" name="Rectangle 32"/>
            <p:cNvSpPr/>
            <p:nvPr/>
          </p:nvSpPr>
          <p:spPr>
            <a:xfrm>
              <a:off x="6950834" y="4745780"/>
              <a:ext cx="710698" cy="393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5</a:t>
              </a:r>
              <a:endParaRPr lang="pt-BR" sz="1600" dirty="0">
                <a:solidFill>
                  <a:schemeClr val="tx1"/>
                </a:solidFill>
              </a:endParaRPr>
            </a:p>
          </p:txBody>
        </p:sp>
        <p:sp>
          <p:nvSpPr>
            <p:cNvPr id="34" name="Rectangle 33"/>
            <p:cNvSpPr/>
            <p:nvPr/>
          </p:nvSpPr>
          <p:spPr>
            <a:xfrm>
              <a:off x="5529438"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3</a:t>
              </a:r>
              <a:endParaRPr lang="pt-BR" sz="1600" dirty="0">
                <a:solidFill>
                  <a:schemeClr val="tx1"/>
                </a:solidFill>
              </a:endParaRPr>
            </a:p>
          </p:txBody>
        </p:sp>
        <p:sp>
          <p:nvSpPr>
            <p:cNvPr id="35" name="Rectangle 34"/>
            <p:cNvSpPr/>
            <p:nvPr/>
          </p:nvSpPr>
          <p:spPr>
            <a:xfrm>
              <a:off x="6240136" y="4745780"/>
              <a:ext cx="710698" cy="3930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chemeClr val="tx1"/>
                  </a:solidFill>
                </a:rPr>
                <a:t>Fold 4</a:t>
              </a:r>
              <a:endParaRPr lang="pt-BR" sz="1600" dirty="0">
                <a:solidFill>
                  <a:schemeClr val="tx1"/>
                </a:solidFill>
              </a:endParaRPr>
            </a:p>
          </p:txBody>
        </p:sp>
        <p:sp>
          <p:nvSpPr>
            <p:cNvPr id="12" name="TextBox 11"/>
            <p:cNvSpPr txBox="1"/>
            <p:nvPr/>
          </p:nvSpPr>
          <p:spPr>
            <a:xfrm>
              <a:off x="4108042" y="2669941"/>
              <a:ext cx="3553490" cy="369332"/>
            </a:xfrm>
            <a:prstGeom prst="rect">
              <a:avLst/>
            </a:prstGeom>
            <a:noFill/>
          </p:spPr>
          <p:txBody>
            <a:bodyPr wrap="square" rtlCol="0">
              <a:spAutoFit/>
            </a:bodyPr>
            <a:lstStyle/>
            <a:p>
              <a:pPr algn="ctr"/>
              <a:r>
                <a:rPr lang="pt-BR" dirty="0" smtClean="0"/>
                <a:t>Total de dados</a:t>
              </a:r>
              <a:endParaRPr lang="pt-BR" dirty="0"/>
            </a:p>
          </p:txBody>
        </p:sp>
        <p:cxnSp>
          <p:nvCxnSpPr>
            <p:cNvPr id="11" name="Straight Arrow Connector 10"/>
            <p:cNvCxnSpPr/>
            <p:nvPr/>
          </p:nvCxnSpPr>
          <p:spPr>
            <a:xfrm>
              <a:off x="4108042" y="2995001"/>
              <a:ext cx="3553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373856" y="4798322"/>
              <a:ext cx="325089" cy="3016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2" name="Rectangle 41"/>
            <p:cNvSpPr/>
            <p:nvPr/>
          </p:nvSpPr>
          <p:spPr>
            <a:xfrm>
              <a:off x="8372230" y="4428871"/>
              <a:ext cx="328339" cy="3016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Rectangle 43"/>
            <p:cNvSpPr/>
            <p:nvPr/>
          </p:nvSpPr>
          <p:spPr>
            <a:xfrm>
              <a:off x="2569029" y="3127208"/>
              <a:ext cx="1539013" cy="369332"/>
            </a:xfrm>
            <a:prstGeom prst="rect">
              <a:avLst/>
            </a:prstGeom>
          </p:spPr>
          <p:txBody>
            <a:bodyPr wrap="square">
              <a:spAutoFit/>
            </a:bodyPr>
            <a:lstStyle/>
            <a:p>
              <a:r>
                <a:rPr lang="pt-BR" dirty="0" smtClean="0"/>
                <a:t>Treinamento 1</a:t>
              </a:r>
              <a:endParaRPr lang="pt-BR" dirty="0"/>
            </a:p>
          </p:txBody>
        </p:sp>
        <p:sp>
          <p:nvSpPr>
            <p:cNvPr id="45" name="Rectangle 44"/>
            <p:cNvSpPr/>
            <p:nvPr/>
          </p:nvSpPr>
          <p:spPr>
            <a:xfrm>
              <a:off x="2569028" y="4730513"/>
              <a:ext cx="1539013" cy="369332"/>
            </a:xfrm>
            <a:prstGeom prst="rect">
              <a:avLst/>
            </a:prstGeom>
          </p:spPr>
          <p:txBody>
            <a:bodyPr wrap="square">
              <a:spAutoFit/>
            </a:bodyPr>
            <a:lstStyle/>
            <a:p>
              <a:pPr algn="r"/>
              <a:r>
                <a:rPr lang="pt-BR" dirty="0" smtClean="0"/>
                <a:t>Treinamento 5</a:t>
              </a:r>
              <a:endParaRPr lang="pt-BR" dirty="0"/>
            </a:p>
          </p:txBody>
        </p:sp>
        <p:sp>
          <p:nvSpPr>
            <p:cNvPr id="46" name="Rectangle 45"/>
            <p:cNvSpPr/>
            <p:nvPr/>
          </p:nvSpPr>
          <p:spPr>
            <a:xfrm>
              <a:off x="2572789" y="3555928"/>
              <a:ext cx="1539013" cy="369332"/>
            </a:xfrm>
            <a:prstGeom prst="rect">
              <a:avLst/>
            </a:prstGeom>
          </p:spPr>
          <p:txBody>
            <a:bodyPr wrap="square">
              <a:spAutoFit/>
            </a:bodyPr>
            <a:lstStyle/>
            <a:p>
              <a:pPr algn="r"/>
              <a:r>
                <a:rPr lang="pt-BR" dirty="0" smtClean="0"/>
                <a:t>Treinamento 2</a:t>
              </a:r>
              <a:endParaRPr lang="pt-BR" dirty="0"/>
            </a:p>
          </p:txBody>
        </p:sp>
        <p:sp>
          <p:nvSpPr>
            <p:cNvPr id="47" name="Rectangle 46"/>
            <p:cNvSpPr/>
            <p:nvPr/>
          </p:nvSpPr>
          <p:spPr>
            <a:xfrm>
              <a:off x="2569028" y="3964226"/>
              <a:ext cx="1539013" cy="369332"/>
            </a:xfrm>
            <a:prstGeom prst="rect">
              <a:avLst/>
            </a:prstGeom>
          </p:spPr>
          <p:txBody>
            <a:bodyPr wrap="square">
              <a:spAutoFit/>
            </a:bodyPr>
            <a:lstStyle/>
            <a:p>
              <a:pPr algn="r"/>
              <a:r>
                <a:rPr lang="pt-BR" dirty="0" smtClean="0"/>
                <a:t>Treinamento 3</a:t>
              </a:r>
              <a:endParaRPr lang="pt-BR" dirty="0"/>
            </a:p>
          </p:txBody>
        </p:sp>
        <p:sp>
          <p:nvSpPr>
            <p:cNvPr id="48" name="Rectangle 47"/>
            <p:cNvSpPr/>
            <p:nvPr/>
          </p:nvSpPr>
          <p:spPr>
            <a:xfrm>
              <a:off x="2569028" y="4368815"/>
              <a:ext cx="1539013" cy="369332"/>
            </a:xfrm>
            <a:prstGeom prst="rect">
              <a:avLst/>
            </a:prstGeom>
          </p:spPr>
          <p:txBody>
            <a:bodyPr wrap="square">
              <a:spAutoFit/>
            </a:bodyPr>
            <a:lstStyle/>
            <a:p>
              <a:pPr algn="r"/>
              <a:r>
                <a:rPr lang="pt-BR" dirty="0" smtClean="0"/>
                <a:t>Treinamento 4</a:t>
              </a:r>
              <a:endParaRPr lang="pt-BR" dirty="0"/>
            </a:p>
          </p:txBody>
        </p:sp>
      </p:grpSp>
      <p:sp>
        <p:nvSpPr>
          <p:cNvPr id="50" name="Content Placeholder 2"/>
          <p:cNvSpPr txBox="1">
            <a:spLocks/>
          </p:cNvSpPr>
          <p:nvPr/>
        </p:nvSpPr>
        <p:spPr>
          <a:xfrm>
            <a:off x="838200" y="5234527"/>
            <a:ext cx="11049000" cy="1074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smtClean="0"/>
              <a:t>Cada exemplo entra em </a:t>
            </a:r>
            <a:r>
              <a:rPr lang="pt-BR" sz="2400" dirty="0"/>
              <a:t>um conjunto de validação exatamente </a:t>
            </a:r>
            <a:r>
              <a:rPr lang="pt-BR" sz="2400" b="1" dirty="0" smtClean="0"/>
              <a:t>1</a:t>
            </a:r>
            <a:r>
              <a:rPr lang="pt-BR" sz="2400" dirty="0" smtClean="0"/>
              <a:t> vez </a:t>
            </a:r>
            <a:r>
              <a:rPr lang="pt-BR" sz="2400" dirty="0"/>
              <a:t>e em um conjunto de treinamento </a:t>
            </a:r>
            <a:r>
              <a:rPr lang="pt-BR" sz="2400" b="1" dirty="0"/>
              <a:t>k-1</a:t>
            </a:r>
            <a:r>
              <a:rPr lang="pt-BR" sz="2400" dirty="0"/>
              <a:t> vezes</a:t>
            </a:r>
            <a:r>
              <a:rPr lang="pt-BR" sz="2400" dirty="0" smtClean="0"/>
              <a:t>.</a:t>
            </a:r>
          </a:p>
          <a:p>
            <a:r>
              <a:rPr lang="pt-BR" sz="2400" dirty="0"/>
              <a:t>O desempenho do modelo é dado pela média dos erros de validação calculados para cada um dos </a:t>
            </a:r>
            <a:r>
              <a:rPr lang="pt-BR" sz="2400" b="1" dirty="0"/>
              <a:t>k</a:t>
            </a:r>
            <a:r>
              <a:rPr lang="pt-BR" sz="2400" dirty="0"/>
              <a:t> folds. </a:t>
            </a:r>
          </a:p>
        </p:txBody>
      </p:sp>
    </p:spTree>
    <p:extLst>
      <p:ext uri="{BB962C8B-B14F-4D97-AF65-F5344CB8AC3E}">
        <p14:creationId xmlns:p14="http://schemas.microsoft.com/office/powerpoint/2010/main" val="1243562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k</a:t>
            </a:r>
            <a:r>
              <a:rPr lang="pt-BR" dirty="0" smtClean="0"/>
              <a:t>-Fold</a:t>
            </a:r>
            <a:endParaRPr lang="pt-BR" dirty="0"/>
          </a:p>
        </p:txBody>
      </p:sp>
      <p:sp>
        <p:nvSpPr>
          <p:cNvPr id="3" name="Content Placeholder 2"/>
          <p:cNvSpPr>
            <a:spLocks noGrp="1"/>
          </p:cNvSpPr>
          <p:nvPr>
            <p:ph idx="1"/>
          </p:nvPr>
        </p:nvSpPr>
        <p:spPr>
          <a:xfrm>
            <a:off x="838199" y="1825625"/>
            <a:ext cx="11092544" cy="4351338"/>
          </a:xfrm>
        </p:spPr>
        <p:txBody>
          <a:bodyPr>
            <a:normAutofit/>
          </a:bodyPr>
          <a:lstStyle/>
          <a:p>
            <a:r>
              <a:rPr lang="pt-BR" sz="2400" dirty="0"/>
              <a:t>Essa abordagem reduz significativamente o bias, pois usamos a maioria dos dados para treinamento, e também reduz significativamente a </a:t>
            </a:r>
            <a:r>
              <a:rPr lang="pt-BR" sz="2400" dirty="0" smtClean="0"/>
              <a:t>variância, pois todos os dados são usados para validação em um dos </a:t>
            </a:r>
            <a:r>
              <a:rPr lang="pt-BR" sz="2400" b="1" dirty="0" smtClean="0"/>
              <a:t>k</a:t>
            </a:r>
            <a:r>
              <a:rPr lang="pt-BR" sz="2400" dirty="0" smtClean="0"/>
              <a:t> treinamentos. </a:t>
            </a:r>
          </a:p>
          <a:p>
            <a:r>
              <a:rPr lang="pt-BR" sz="2400" dirty="0" smtClean="0"/>
              <a:t>Como </a:t>
            </a:r>
            <a:r>
              <a:rPr lang="pt-BR" sz="2400" dirty="0"/>
              <a:t>regra geral e evidência empírica, normalmente, utiliza-se </a:t>
            </a:r>
            <a:r>
              <a:rPr lang="pt-BR" sz="2400" b="1" dirty="0" smtClean="0"/>
              <a:t>k</a:t>
            </a:r>
            <a:r>
              <a:rPr lang="pt-BR" sz="2400" dirty="0" smtClean="0"/>
              <a:t> </a:t>
            </a:r>
            <a:r>
              <a:rPr lang="pt-BR" sz="2400" dirty="0"/>
              <a:t>= 5 ou 10. </a:t>
            </a:r>
            <a:endParaRPr lang="pt-BR" sz="2400" dirty="0" smtClean="0"/>
          </a:p>
          <a:p>
            <a:r>
              <a:rPr lang="pt-BR" sz="2400" dirty="0" smtClean="0"/>
              <a:t>A variância da </a:t>
            </a:r>
            <a:r>
              <a:rPr lang="pt-BR" sz="2400" dirty="0"/>
              <a:t>estimativa resultante é reduzida à medida que </a:t>
            </a:r>
            <a:r>
              <a:rPr lang="pt-BR" sz="2400" b="1" dirty="0"/>
              <a:t>k</a:t>
            </a:r>
            <a:r>
              <a:rPr lang="pt-BR" sz="2400" dirty="0"/>
              <a:t> é aumentado</a:t>
            </a:r>
            <a:r>
              <a:rPr lang="pt-BR" sz="2400" dirty="0" smtClean="0"/>
              <a:t>.</a:t>
            </a:r>
          </a:p>
          <a:p>
            <a:r>
              <a:rPr lang="pt-BR" sz="2400" b="1" dirty="0" smtClean="0"/>
              <a:t>Desvantagem</a:t>
            </a:r>
            <a:endParaRPr lang="pt-BR" sz="2400" dirty="0"/>
          </a:p>
          <a:p>
            <a:pPr lvl="1">
              <a:buFont typeface="Courier New" panose="02070309020205020404" pitchFamily="49" charset="0"/>
              <a:buChar char="o"/>
            </a:pPr>
            <a:r>
              <a:rPr lang="pt-BR" dirty="0" smtClean="0"/>
              <a:t>O treinamento </a:t>
            </a:r>
            <a:r>
              <a:rPr lang="pt-BR" dirty="0"/>
              <a:t>deve ser executado novamente do zero </a:t>
            </a:r>
            <a:r>
              <a:rPr lang="pt-BR" b="1" dirty="0"/>
              <a:t>k</a:t>
            </a:r>
            <a:r>
              <a:rPr lang="pt-BR" dirty="0"/>
              <a:t> vezes, o que significa que leva </a:t>
            </a:r>
            <a:r>
              <a:rPr lang="pt-BR" b="1" dirty="0"/>
              <a:t>k</a:t>
            </a:r>
            <a:r>
              <a:rPr lang="pt-BR" dirty="0"/>
              <a:t> vezes mais tempo para </a:t>
            </a:r>
            <a:r>
              <a:rPr lang="pt-BR" dirty="0" smtClean="0"/>
              <a:t>fazer-se </a:t>
            </a:r>
            <a:r>
              <a:rPr lang="pt-BR" dirty="0"/>
              <a:t>uma avaliação (treinamento+validação</a:t>
            </a:r>
            <a:r>
              <a:rPr lang="pt-BR" dirty="0" smtClean="0"/>
              <a:t>).</a:t>
            </a:r>
          </a:p>
          <a:p>
            <a:r>
              <a:rPr lang="pt-BR" sz="2400" dirty="0" smtClean="0"/>
              <a:t>Caso </a:t>
            </a:r>
            <a:r>
              <a:rPr lang="pt-BR" sz="2400" b="1" dirty="0" smtClean="0"/>
              <a:t>k=N</a:t>
            </a:r>
            <a:r>
              <a:rPr lang="pt-BR" sz="2400" dirty="0"/>
              <a:t>, ou seja, o número folds é igual o </a:t>
            </a:r>
            <a:r>
              <a:rPr lang="pt-BR" sz="2400" dirty="0" smtClean="0"/>
              <a:t>número total de </a:t>
            </a:r>
            <a:r>
              <a:rPr lang="pt-BR" sz="2400" dirty="0"/>
              <a:t>exemplos do conjunto, então </a:t>
            </a:r>
            <a:r>
              <a:rPr lang="pt-BR" sz="2400" dirty="0" smtClean="0"/>
              <a:t>a abordagem é conhecida como validação cruzada </a:t>
            </a:r>
            <a:r>
              <a:rPr lang="pt-BR" sz="2400" b="1" dirty="0" smtClean="0"/>
              <a:t>leave-one-out</a:t>
            </a:r>
            <a:r>
              <a:rPr lang="pt-BR" sz="2400" dirty="0" smtClean="0"/>
              <a:t>.</a:t>
            </a:r>
          </a:p>
          <a:p>
            <a:endParaRPr lang="pt-BR" sz="2400" dirty="0"/>
          </a:p>
        </p:txBody>
      </p:sp>
    </p:spTree>
    <p:extLst>
      <p:ext uri="{BB962C8B-B14F-4D97-AF65-F5344CB8AC3E}">
        <p14:creationId xmlns:p14="http://schemas.microsoft.com/office/powerpoint/2010/main" val="611938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50"/>
            <a:ext cx="10515600" cy="1325563"/>
          </a:xfrm>
        </p:spPr>
        <p:txBody>
          <a:bodyPr/>
          <a:lstStyle/>
          <a:p>
            <a:r>
              <a:rPr lang="pt-BR" dirty="0"/>
              <a:t>k</a:t>
            </a:r>
            <a:r>
              <a:rPr lang="pt-BR" dirty="0" smtClean="0"/>
              <a:t>-Fold com SciKit-Learn</a:t>
            </a:r>
            <a:endParaRPr lang="pt-BR" dirty="0"/>
          </a:p>
        </p:txBody>
      </p:sp>
      <p:sp>
        <p:nvSpPr>
          <p:cNvPr id="3" name="Content Placeholder 2"/>
          <p:cNvSpPr>
            <a:spLocks noGrp="1"/>
          </p:cNvSpPr>
          <p:nvPr>
            <p:ph idx="1"/>
          </p:nvPr>
        </p:nvSpPr>
        <p:spPr>
          <a:xfrm>
            <a:off x="838198" y="4951537"/>
            <a:ext cx="11182005" cy="1731896"/>
          </a:xfrm>
        </p:spPr>
        <p:txBody>
          <a:bodyPr>
            <a:normAutofit fontScale="70000" lnSpcReduction="20000"/>
          </a:bodyPr>
          <a:lstStyle/>
          <a:p>
            <a:r>
              <a:rPr lang="pt-BR" b="1" dirty="0" smtClean="0"/>
              <a:t>k</a:t>
            </a:r>
            <a:r>
              <a:rPr lang="pt-BR" dirty="0" smtClean="0"/>
              <a:t> = 10 folds: 10 iteraçoes com 9 grupos para treinamento e 1 para teste.</a:t>
            </a:r>
          </a:p>
          <a:p>
            <a:r>
              <a:rPr lang="pt-BR" dirty="0" smtClean="0">
                <a:solidFill>
                  <a:srgbClr val="000000"/>
                </a:solidFill>
                <a:highlight>
                  <a:srgbClr val="FFFFFF"/>
                </a:highlight>
              </a:rPr>
              <a:t>shuffle</a:t>
            </a:r>
            <a:r>
              <a:rPr lang="pt-BR" b="1" dirty="0" smtClean="0">
                <a:solidFill>
                  <a:srgbClr val="000080"/>
                </a:solidFill>
                <a:highlight>
                  <a:srgbClr val="FFFFFF"/>
                </a:highlight>
              </a:rPr>
              <a:t>=</a:t>
            </a:r>
            <a:r>
              <a:rPr lang="pt-BR" b="1" dirty="0" smtClean="0">
                <a:solidFill>
                  <a:srgbClr val="0000FF"/>
                </a:solidFill>
                <a:highlight>
                  <a:srgbClr val="FFFFFF"/>
                </a:highlight>
              </a:rPr>
              <a:t>True</a:t>
            </a:r>
            <a:r>
              <a:rPr lang="pt-BR" sz="2900" dirty="0"/>
              <a:t>:  os exemplos são “embaralhados</a:t>
            </a:r>
            <a:r>
              <a:rPr lang="pt-BR" sz="2900" dirty="0" smtClean="0"/>
              <a:t>” antes </a:t>
            </a:r>
            <a:r>
              <a:rPr lang="pt-BR" sz="2900" dirty="0"/>
              <a:t>de </a:t>
            </a:r>
            <a:r>
              <a:rPr lang="pt-BR" sz="2900" dirty="0" smtClean="0"/>
              <a:t>dividí-los em </a:t>
            </a:r>
            <a:r>
              <a:rPr lang="pt-BR" sz="2900" b="1" dirty="0"/>
              <a:t>k</a:t>
            </a:r>
            <a:r>
              <a:rPr lang="pt-BR" sz="2900" dirty="0"/>
              <a:t> </a:t>
            </a:r>
            <a:r>
              <a:rPr lang="pt-BR" sz="2900" dirty="0" smtClean="0"/>
              <a:t>folds.</a:t>
            </a:r>
            <a:endParaRPr lang="pt-BR" sz="2900" dirty="0"/>
          </a:p>
          <a:p>
            <a:r>
              <a:rPr lang="pt-BR" dirty="0" smtClean="0"/>
              <a:t>Cada ponto no gráfico é a média do erro para as 10 iterações.</a:t>
            </a:r>
          </a:p>
          <a:p>
            <a:r>
              <a:rPr lang="pt-BR" dirty="0"/>
              <a:t>Tempo médio para execução com M = 100 é de aproximadamente </a:t>
            </a:r>
            <a:r>
              <a:rPr lang="pt-BR" dirty="0" smtClean="0"/>
              <a:t>430 </a:t>
            </a:r>
            <a:r>
              <a:rPr lang="pt-BR" dirty="0"/>
              <a:t>ms</a:t>
            </a:r>
            <a:r>
              <a:rPr lang="pt-BR" dirty="0" smtClean="0"/>
              <a:t>.</a:t>
            </a:r>
          </a:p>
          <a:p>
            <a:r>
              <a:rPr lang="pt-BR" dirty="0"/>
              <a:t>Qual ordem escolher</a:t>
            </a:r>
            <a:r>
              <a:rPr lang="pt-BR" dirty="0" smtClean="0"/>
              <a:t>? 2? Pelo erro sim, mas pelo desvio padrão não.</a:t>
            </a:r>
            <a:endParaRPr lang="pt-BR" dirty="0"/>
          </a:p>
          <a:p>
            <a:endParaRPr lang="pt-BR" dirty="0" smtClean="0"/>
          </a:p>
          <a:p>
            <a:endParaRPr lang="pt-BR" dirty="0"/>
          </a:p>
        </p:txBody>
      </p:sp>
      <p:sp>
        <p:nvSpPr>
          <p:cNvPr id="7" name="Rectangle 6"/>
          <p:cNvSpPr/>
          <p:nvPr/>
        </p:nvSpPr>
        <p:spPr>
          <a:xfrm>
            <a:off x="838197" y="1300510"/>
            <a:ext cx="7308276" cy="3600986"/>
          </a:xfrm>
          <a:prstGeom prst="rect">
            <a:avLst/>
          </a:prstGeom>
        </p:spPr>
        <p:txBody>
          <a:bodyPr wrap="square">
            <a:spAutoFit/>
          </a:bodyPr>
          <a:lstStyle/>
          <a:p>
            <a:r>
              <a:rPr lang="en-US" sz="1200" dirty="0">
                <a:solidFill>
                  <a:srgbClr val="008000"/>
                </a:solidFill>
                <a:highlight>
                  <a:srgbClr val="FFFFFF"/>
                </a:highlight>
              </a:rPr>
              <a:t># Import all the necessary </a:t>
            </a:r>
            <a:r>
              <a:rPr lang="en-US" sz="1200" dirty="0" smtClean="0">
                <a:solidFill>
                  <a:srgbClr val="008000"/>
                </a:solidFill>
                <a:highlight>
                  <a:srgbClr val="FFFFFF"/>
                </a:highlight>
              </a:rPr>
              <a:t>libraries.</a:t>
            </a:r>
            <a:endParaRPr lang="en-US" sz="1200" dirty="0" smtClean="0">
              <a:solidFill>
                <a:srgbClr val="000000"/>
              </a:solidFill>
              <a:highlight>
                <a:srgbClr val="FFFFFF"/>
              </a:highlight>
            </a:endParaRPr>
          </a:p>
          <a:p>
            <a:r>
              <a:rPr lang="pt-BR" sz="1200" b="1" dirty="0" smtClean="0">
                <a:solidFill>
                  <a:srgbClr val="0000FF"/>
                </a:solidFill>
                <a:highlight>
                  <a:srgbClr val="FFFFFF"/>
                </a:highlight>
              </a:rPr>
              <a:t>import</a:t>
            </a:r>
            <a:r>
              <a:rPr lang="pt-BR" sz="1200" dirty="0" smtClean="0">
                <a:solidFill>
                  <a:srgbClr val="000000"/>
                </a:solidFill>
                <a:highlight>
                  <a:srgbClr val="FFFFFF"/>
                </a:highlight>
              </a:rPr>
              <a:t> </a:t>
            </a:r>
            <a:r>
              <a:rPr lang="pt-BR" sz="1200" dirty="0">
                <a:solidFill>
                  <a:srgbClr val="000000"/>
                </a:solidFill>
                <a:highlight>
                  <a:srgbClr val="FFFFFF"/>
                </a:highlight>
              </a:rPr>
              <a:t>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KFold</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k-Fold object.</a:t>
            </a:r>
            <a:endParaRPr lang="pt-BR" sz="1200" dirty="0">
              <a:solidFill>
                <a:srgbClr val="000000"/>
              </a:solidFill>
              <a:highlight>
                <a:srgbClr val="FFFFFF"/>
              </a:highlight>
            </a:endParaRPr>
          </a:p>
          <a:p>
            <a:r>
              <a:rPr lang="pt-BR" sz="1200" dirty="0">
                <a:solidFill>
                  <a:srgbClr val="000000"/>
                </a:solidFill>
                <a:highlight>
                  <a:srgbClr val="FFFFFF"/>
                </a:highlight>
              </a:rPr>
              <a:t>kfold </a:t>
            </a:r>
            <a:r>
              <a:rPr lang="pt-BR" sz="1200" b="1" dirty="0">
                <a:solidFill>
                  <a:srgbClr val="000080"/>
                </a:solidFill>
                <a:highlight>
                  <a:srgbClr val="FFFFFF"/>
                </a:highlight>
              </a:rPr>
              <a:t>=</a:t>
            </a:r>
            <a:r>
              <a:rPr lang="pt-BR" sz="1200" dirty="0">
                <a:solidFill>
                  <a:srgbClr val="000000"/>
                </a:solidFill>
                <a:highlight>
                  <a:srgbClr val="FFFFFF"/>
                </a:highlight>
              </a:rPr>
              <a:t> KFold</a:t>
            </a:r>
            <a:r>
              <a:rPr lang="pt-BR" sz="1200" b="1" dirty="0">
                <a:solidFill>
                  <a:srgbClr val="000080"/>
                </a:solidFill>
                <a:highlight>
                  <a:srgbClr val="FFFFFF"/>
                </a:highlight>
              </a:rPr>
              <a:t>(</a:t>
            </a:r>
            <a:r>
              <a:rPr lang="pt-BR" sz="1200" dirty="0">
                <a:solidFill>
                  <a:srgbClr val="000000"/>
                </a:solidFill>
                <a:highlight>
                  <a:srgbClr val="FFFFFF"/>
                </a:highlight>
              </a:rPr>
              <a:t>n_splits</a:t>
            </a:r>
            <a:r>
              <a:rPr lang="pt-BR" sz="1200" b="1" dirty="0">
                <a:solidFill>
                  <a:srgbClr val="000080"/>
                </a:solidFill>
                <a:highlight>
                  <a:srgbClr val="FFFFFF"/>
                </a:highlight>
              </a:rPr>
              <a:t>=</a:t>
            </a:r>
            <a:r>
              <a:rPr lang="pt-BR" sz="1200" dirty="0">
                <a:solidFill>
                  <a:srgbClr val="FF0000"/>
                </a:solidFill>
                <a:highlight>
                  <a:srgbClr val="FFFFFF"/>
                </a:highlight>
              </a:rPr>
              <a:t>10</a:t>
            </a:r>
            <a:r>
              <a:rPr lang="pt-BR" sz="1200" b="1" dirty="0">
                <a:solidFill>
                  <a:srgbClr val="000080"/>
                </a:solidFill>
                <a:highlight>
                  <a:srgbClr val="FFFFFF"/>
                </a:highlight>
              </a:rPr>
              <a:t>,</a:t>
            </a:r>
            <a:r>
              <a:rPr lang="pt-BR" sz="1200" dirty="0">
                <a:solidFill>
                  <a:srgbClr val="000000"/>
                </a:solidFill>
                <a:highlight>
                  <a:srgbClr val="FFFFFF"/>
                </a:highlight>
              </a:rPr>
              <a:t> shuffle</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r>
              <a:rPr lang="pt-BR" sz="1200" dirty="0">
                <a:solidFill>
                  <a:srgbClr val="000000"/>
                </a:solidFill>
                <a:highlight>
                  <a:srgbClr val="FFFFFF"/>
                </a:highlight>
              </a:rPr>
              <a:t> random_state</a:t>
            </a:r>
            <a:r>
              <a:rPr lang="pt-BR" sz="1200" b="1" dirty="0">
                <a:solidFill>
                  <a:srgbClr val="000080"/>
                </a:solidFill>
                <a:highlight>
                  <a:srgbClr val="FFFFFF"/>
                </a:highlight>
              </a:rPr>
              <a:t>=</a:t>
            </a:r>
            <a:r>
              <a:rPr lang="pt-BR" sz="1200" dirty="0">
                <a:solidFill>
                  <a:srgbClr val="FF0000"/>
                </a:solidFill>
                <a:highlight>
                  <a:srgbClr val="FFFFFF"/>
                </a:highlight>
              </a:rPr>
              <a:t>100</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smtClean="0">
                <a:solidFill>
                  <a:srgbClr val="0000FF"/>
                </a:solidFill>
                <a:highlight>
                  <a:srgbClr val="FFFFFF"/>
                </a:highlight>
              </a:rPr>
              <a:t>for</a:t>
            </a:r>
            <a:r>
              <a:rPr lang="en-US" sz="1200" dirty="0" smtClean="0">
                <a:solidFill>
                  <a:srgbClr val="000000"/>
                </a:solidFill>
                <a:highlight>
                  <a:srgbClr val="FFFFFF"/>
                </a:highlight>
              </a:rPr>
              <a:t> </a:t>
            </a:r>
            <a:r>
              <a:rPr lang="en-US" sz="1200" dirty="0">
                <a:solidFill>
                  <a:srgbClr val="000000"/>
                </a:solidFill>
                <a:highlight>
                  <a:srgbClr val="FFFFFF"/>
                </a:highlight>
              </a:rPr>
              <a:t>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smtClean="0">
                <a:solidFill>
                  <a:srgbClr val="000000"/>
                </a:solidFill>
                <a:highlight>
                  <a:srgbClr val="FFFFFF"/>
                </a:highlight>
              </a:rPr>
              <a:t>        </a:t>
            </a:r>
            <a:r>
              <a:rPr lang="pt-BR" sz="1200" b="1" dirty="0" smtClean="0">
                <a:solidFill>
                  <a:srgbClr val="000080"/>
                </a:solidFill>
                <a:highlight>
                  <a:srgbClr val="FFFFFF"/>
                </a:highlight>
              </a:rPr>
              <a:t>(</a:t>
            </a:r>
            <a:r>
              <a:rPr lang="pt-BR" sz="1200" dirty="0" smtClean="0">
                <a:solidFill>
                  <a:srgbClr val="808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kfold</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08" t="10046" r="51319" b="2682"/>
          <a:stretch/>
        </p:blipFill>
        <p:spPr>
          <a:xfrm>
            <a:off x="7986923" y="198875"/>
            <a:ext cx="4033280" cy="2240712"/>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1386" t="10046" r="9181" b="2682"/>
          <a:stretch/>
        </p:blipFill>
        <p:spPr>
          <a:xfrm>
            <a:off x="7977447" y="2548372"/>
            <a:ext cx="4042756" cy="2236915"/>
          </a:xfrm>
          <a:prstGeom prst="rect">
            <a:avLst/>
          </a:prstGeom>
        </p:spPr>
      </p:pic>
      <p:sp>
        <p:nvSpPr>
          <p:cNvPr id="10" name="Rectangle 9"/>
          <p:cNvSpPr/>
          <p:nvPr/>
        </p:nvSpPr>
        <p:spPr>
          <a:xfrm>
            <a:off x="9532727" y="4951537"/>
            <a:ext cx="2487476" cy="369332"/>
          </a:xfrm>
          <a:prstGeom prst="rect">
            <a:avLst/>
          </a:prstGeom>
        </p:spPr>
        <p:txBody>
          <a:bodyPr wrap="none">
            <a:spAutoFit/>
          </a:bodyPr>
          <a:lstStyle/>
          <a:p>
            <a:r>
              <a:rPr lang="pt-BR" dirty="0">
                <a:hlinkClick r:id="rId5"/>
              </a:rPr>
              <a:t>validacao_cruzada.ipynb</a:t>
            </a:r>
            <a:endParaRPr lang="pt-BR" dirty="0"/>
          </a:p>
        </p:txBody>
      </p:sp>
      <p:pic>
        <p:nvPicPr>
          <p:cNvPr id="11"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588" y="5493144"/>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28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Leave-p-out</a:t>
            </a:r>
            <a:endParaRPr lang="pt-BR" dirty="0"/>
          </a:p>
        </p:txBody>
      </p:sp>
      <p:sp>
        <p:nvSpPr>
          <p:cNvPr id="3" name="Content Placeholder 2"/>
          <p:cNvSpPr>
            <a:spLocks noGrp="1"/>
          </p:cNvSpPr>
          <p:nvPr>
            <p:ph idx="1"/>
          </p:nvPr>
        </p:nvSpPr>
        <p:spPr>
          <a:xfrm>
            <a:off x="838199" y="1825625"/>
            <a:ext cx="10903857" cy="4351338"/>
          </a:xfrm>
        </p:spPr>
        <p:txBody>
          <a:bodyPr>
            <a:normAutofit lnSpcReduction="10000"/>
          </a:bodyPr>
          <a:lstStyle/>
          <a:p>
            <a:r>
              <a:rPr lang="pt-BR" dirty="0"/>
              <a:t>Essa abordagem </a:t>
            </a:r>
            <a:r>
              <a:rPr lang="pt-BR" dirty="0" smtClean="0"/>
              <a:t>valida um </a:t>
            </a:r>
            <a:r>
              <a:rPr lang="pt-BR" dirty="0"/>
              <a:t>modelo usando todas as combinações possíveis </a:t>
            </a:r>
            <a:r>
              <a:rPr lang="pt-BR" dirty="0" smtClean="0"/>
              <a:t>de </a:t>
            </a:r>
            <a:r>
              <a:rPr lang="pt-BR" b="1" dirty="0" smtClean="0"/>
              <a:t>p</a:t>
            </a:r>
            <a:r>
              <a:rPr lang="pt-BR" dirty="0" smtClean="0"/>
              <a:t> exemplos como conjunto de validação e os </a:t>
            </a:r>
            <a:r>
              <a:rPr lang="pt-BR" b="1" dirty="0" smtClean="0"/>
              <a:t>N-p</a:t>
            </a:r>
            <a:r>
              <a:rPr lang="pt-BR" dirty="0" smtClean="0"/>
              <a:t> exemplos restantes como conjunto de treinamento.</a:t>
            </a:r>
          </a:p>
          <a:p>
            <a:r>
              <a:rPr lang="pt-BR" dirty="0" smtClean="0"/>
              <a:t>Fornece estimativas de erro mais precisas do que as abordagens anteriores.</a:t>
            </a:r>
          </a:p>
          <a:p>
            <a:r>
              <a:rPr lang="pt-BR" b="1" dirty="0" smtClean="0"/>
              <a:t>Desvantagem</a:t>
            </a:r>
          </a:p>
          <a:p>
            <a:pPr lvl="1">
              <a:buFont typeface="Courier New" panose="02070309020205020404" pitchFamily="49" charset="0"/>
              <a:buChar char="o"/>
            </a:pPr>
            <a:r>
              <a:rPr lang="pt-BR" dirty="0" smtClean="0"/>
              <a:t>Aborgagem exaustiva </a:t>
            </a:r>
            <a:r>
              <a:rPr lang="pt-BR" dirty="0"/>
              <a:t>no sentido de que precisa treinar e validar o modelo para todas as combinações possíveis e, </a:t>
            </a:r>
            <a:r>
              <a:rPr lang="pt-BR" dirty="0" smtClean="0"/>
              <a:t>para uma base de dados grande e um valor de </a:t>
            </a:r>
            <a:r>
              <a:rPr lang="pt-BR" b="1" dirty="0"/>
              <a:t>p</a:t>
            </a:r>
            <a:r>
              <a:rPr lang="pt-BR" dirty="0"/>
              <a:t> moderadamente grande, pode se tornar inviável computacionalmente</a:t>
            </a:r>
            <a:r>
              <a:rPr lang="pt-BR" dirty="0" smtClean="0"/>
              <a:t>.</a:t>
            </a:r>
          </a:p>
          <a:p>
            <a:r>
              <a:rPr lang="pt-BR" dirty="0" smtClean="0"/>
              <a:t>Caso </a:t>
            </a:r>
            <a:r>
              <a:rPr lang="pt-BR" b="1" dirty="0" smtClean="0"/>
              <a:t>p=1</a:t>
            </a:r>
            <a:r>
              <a:rPr lang="pt-BR" dirty="0" smtClean="0"/>
              <a:t>, então temos novamente a abordagem leave-one-out, que é mais computacionalmente custosa do que a abordagem leave-p-out.</a:t>
            </a:r>
            <a:endParaRPr lang="pt-BR" b="1" dirty="0" smtClean="0"/>
          </a:p>
          <a:p>
            <a:endParaRPr lang="pt-BR" dirty="0" smtClean="0"/>
          </a:p>
        </p:txBody>
      </p:sp>
    </p:spTree>
    <p:extLst>
      <p:ext uri="{BB962C8B-B14F-4D97-AF65-F5344CB8AC3E}">
        <p14:creationId xmlns:p14="http://schemas.microsoft.com/office/powerpoint/2010/main" val="1300654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75"/>
            <a:ext cx="10515600" cy="1325563"/>
          </a:xfrm>
        </p:spPr>
        <p:txBody>
          <a:bodyPr/>
          <a:lstStyle/>
          <a:p>
            <a:r>
              <a:rPr lang="pt-BR" dirty="0" smtClean="0"/>
              <a:t>Leave-p-out com SciKit-Learn</a:t>
            </a:r>
            <a:endParaRPr lang="pt-BR" dirty="0"/>
          </a:p>
        </p:txBody>
      </p:sp>
      <p:sp>
        <p:nvSpPr>
          <p:cNvPr id="3" name="Content Placeholder 2"/>
          <p:cNvSpPr>
            <a:spLocks noGrp="1"/>
          </p:cNvSpPr>
          <p:nvPr>
            <p:ph idx="1"/>
          </p:nvPr>
        </p:nvSpPr>
        <p:spPr>
          <a:xfrm>
            <a:off x="838199" y="5178041"/>
            <a:ext cx="10965873" cy="1555268"/>
          </a:xfrm>
        </p:spPr>
        <p:txBody>
          <a:bodyPr>
            <a:normAutofit fontScale="85000" lnSpcReduction="20000"/>
          </a:bodyPr>
          <a:lstStyle/>
          <a:p>
            <a:r>
              <a:rPr lang="pt-BR" b="1" dirty="0" smtClean="0"/>
              <a:t>p </a:t>
            </a:r>
            <a:r>
              <a:rPr lang="pt-BR" dirty="0" smtClean="0"/>
              <a:t>= 1: 100 combinações possíveis com 99 exemplos para treinamento e 1 para teste.</a:t>
            </a:r>
          </a:p>
          <a:p>
            <a:r>
              <a:rPr lang="pt-BR" dirty="0"/>
              <a:t>Cada ponto no gráfico é a média do erro para as </a:t>
            </a:r>
            <a:r>
              <a:rPr lang="pt-BR" dirty="0" smtClean="0"/>
              <a:t>100 combinações.</a:t>
            </a:r>
            <a:endParaRPr lang="pt-BR" dirty="0"/>
          </a:p>
          <a:p>
            <a:r>
              <a:rPr lang="pt-BR" dirty="0"/>
              <a:t>Tempo médio para execução com M = 100 é de aproximadamente </a:t>
            </a:r>
            <a:r>
              <a:rPr lang="pt-BR" dirty="0" smtClean="0"/>
              <a:t>3.30 s</a:t>
            </a:r>
            <a:r>
              <a:rPr lang="pt-BR" dirty="0"/>
              <a:t>.</a:t>
            </a:r>
          </a:p>
          <a:p>
            <a:r>
              <a:rPr lang="pt-BR" dirty="0"/>
              <a:t>Qual ordem escolher? </a:t>
            </a:r>
            <a:r>
              <a:rPr lang="pt-BR" dirty="0" smtClean="0"/>
              <a:t>2</a:t>
            </a:r>
            <a:r>
              <a:rPr lang="pt-BR" dirty="0"/>
              <a:t>!</a:t>
            </a:r>
          </a:p>
        </p:txBody>
      </p:sp>
      <p:sp>
        <p:nvSpPr>
          <p:cNvPr id="4" name="Rectangle 3"/>
          <p:cNvSpPr/>
          <p:nvPr/>
        </p:nvSpPr>
        <p:spPr>
          <a:xfrm>
            <a:off x="838200" y="1278000"/>
            <a:ext cx="7441276" cy="3785652"/>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sklearn </a:t>
            </a:r>
            <a:r>
              <a:rPr lang="pt-BR" sz="1200" b="1" dirty="0">
                <a:solidFill>
                  <a:srgbClr val="0000FF"/>
                </a:solidFill>
                <a:highlight>
                  <a:srgbClr val="FFFFFF"/>
                </a:highlight>
              </a:rPr>
              <a:t>as</a:t>
            </a:r>
            <a:r>
              <a:rPr lang="pt-BR" sz="1200" dirty="0">
                <a:solidFill>
                  <a:srgbClr val="000000"/>
                </a:solidFill>
                <a:highlight>
                  <a:srgbClr val="FFFFFF"/>
                </a:highlight>
              </a:rPr>
              <a:t> skl</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LeavePOut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model_selection </a:t>
            </a:r>
            <a:r>
              <a:rPr lang="pt-BR" sz="1200" b="1" dirty="0">
                <a:solidFill>
                  <a:srgbClr val="0000FF"/>
                </a:solidFill>
                <a:highlight>
                  <a:srgbClr val="FFFFFF"/>
                </a:highlight>
              </a:rPr>
              <a:t>import</a:t>
            </a:r>
            <a:r>
              <a:rPr lang="pt-BR" sz="1200" dirty="0">
                <a:solidFill>
                  <a:srgbClr val="000000"/>
                </a:solidFill>
                <a:highlight>
                  <a:srgbClr val="FFFFFF"/>
                </a:highlight>
              </a:rPr>
              <a:t> cross_val_score</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the LPOCV object.</a:t>
            </a:r>
            <a:endParaRPr lang="pt-BR" sz="1200" dirty="0">
              <a:solidFill>
                <a:srgbClr val="000000"/>
              </a:solidFill>
              <a:highlight>
                <a:srgbClr val="FFFFFF"/>
              </a:highlight>
            </a:endParaRPr>
          </a:p>
          <a:p>
            <a:r>
              <a:rPr lang="pt-BR" sz="1200" dirty="0">
                <a:solidFill>
                  <a:srgbClr val="000000"/>
                </a:solidFill>
                <a:highlight>
                  <a:srgbClr val="FFFFFF"/>
                </a:highlight>
              </a:rPr>
              <a:t>lpocv </a:t>
            </a:r>
            <a:r>
              <a:rPr lang="pt-BR" sz="1200" b="1" dirty="0">
                <a:solidFill>
                  <a:srgbClr val="000080"/>
                </a:solidFill>
                <a:highlight>
                  <a:srgbClr val="FFFFFF"/>
                </a:highlight>
              </a:rPr>
              <a:t>=</a:t>
            </a:r>
            <a:r>
              <a:rPr lang="pt-BR" sz="1200" dirty="0">
                <a:solidFill>
                  <a:srgbClr val="000000"/>
                </a:solidFill>
                <a:highlight>
                  <a:srgbClr val="FFFFFF"/>
                </a:highlight>
              </a:rPr>
              <a:t> LeavePOut</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b="1" dirty="0">
                <a:solidFill>
                  <a:srgbClr val="0000FF"/>
                </a:solidFill>
                <a:highlight>
                  <a:srgbClr val="FFFFFF"/>
                </a:highlight>
              </a:rPr>
              <a:t>for</a:t>
            </a:r>
            <a:r>
              <a:rPr lang="en-US" sz="1200" dirty="0">
                <a:solidFill>
                  <a:srgbClr val="000000"/>
                </a:solidFill>
                <a:highlight>
                  <a:srgbClr val="FFFFFF"/>
                </a:highlight>
              </a:rPr>
              <a:t> d </a:t>
            </a:r>
            <a:r>
              <a:rPr lang="en-US" sz="1200" b="1" dirty="0">
                <a:solidFill>
                  <a:srgbClr val="0000FF"/>
                </a:solidFill>
                <a:highlight>
                  <a:srgbClr val="FFFFFF"/>
                </a:highlight>
              </a:rPr>
              <a:t>in</a:t>
            </a:r>
            <a:r>
              <a:rPr lang="en-US" sz="1200" dirty="0">
                <a:solidFill>
                  <a:srgbClr val="000000"/>
                </a:solidFill>
                <a:highlight>
                  <a:srgbClr val="FFFFFF"/>
                </a:highlight>
              </a:rPr>
              <a:t> range</a:t>
            </a:r>
            <a:r>
              <a:rPr lang="en-US" sz="1200" b="1" dirty="0">
                <a:solidFill>
                  <a:srgbClr val="000080"/>
                </a:solidFill>
                <a:highlight>
                  <a:srgbClr val="FFFFFF"/>
                </a:highlight>
              </a:rPr>
              <a:t>(</a:t>
            </a:r>
            <a:r>
              <a:rPr lang="en-US" sz="1200" dirty="0">
                <a:solidFill>
                  <a:srgbClr val="FF0000"/>
                </a:solidFill>
                <a:highlight>
                  <a:srgbClr val="FFFFFF"/>
                </a:highlight>
              </a:rPr>
              <a:t>1</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0000"/>
                </a:solidFill>
                <a:highlight>
                  <a:srgbClr val="FFFFFF"/>
                </a:highlight>
              </a:rPr>
              <a:t>13</a:t>
            </a:r>
            <a:r>
              <a:rPr lang="en-US" sz="1200" b="1" dirty="0">
                <a:solidFill>
                  <a:srgbClr val="000080"/>
                </a:solidFill>
                <a:highlight>
                  <a:srgbClr val="FFFFFF"/>
                </a:highlight>
              </a:rPr>
              <a:t>):</a:t>
            </a:r>
            <a:endParaRPr lang="en-US" sz="1200" dirty="0">
              <a:solidFill>
                <a:srgbClr val="000000"/>
              </a:solidFill>
              <a:highlight>
                <a:srgbClr val="FFFFFF"/>
              </a:highlight>
            </a:endParaRPr>
          </a:p>
          <a:p>
            <a:r>
              <a:rPr lang="pt-BR" sz="1200" dirty="0">
                <a:solidFill>
                  <a:srgbClr val="000000"/>
                </a:solidFill>
                <a:highlight>
                  <a:srgbClr val="FFFFFF"/>
                </a:highlight>
              </a:rPr>
              <a:t>    polynomial_regression </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r>
              <a:rPr lang="pt-BR" sz="1200" dirty="0">
                <a:solidFill>
                  <a:srgbClr val="000000"/>
                </a:solidFill>
                <a:highlight>
                  <a:srgbClr val="FFFFFF"/>
                </a:highlight>
              </a:rPr>
              <a:t>Pipeline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smtClean="0">
                <a:solidFill>
                  <a:srgbClr val="000000"/>
                </a:solidFill>
                <a:highlight>
                  <a:srgbClr val="FFFFFF"/>
                </a:highlight>
              </a:rPr>
              <a:t>        </a:t>
            </a:r>
            <a:r>
              <a:rPr lang="pt-BR" sz="1200" b="1" dirty="0" smtClean="0">
                <a:solidFill>
                  <a:srgbClr val="000080"/>
                </a:solidFill>
                <a:highlight>
                  <a:srgbClr val="FFFFFF"/>
                </a:highlight>
              </a:rPr>
              <a:t>(</a:t>
            </a:r>
            <a:r>
              <a:rPr lang="pt-BR" sz="1200" dirty="0" smtClean="0">
                <a:solidFill>
                  <a:srgbClr val="808080"/>
                </a:solidFill>
                <a:highlight>
                  <a:srgbClr val="FFFFFF"/>
                </a:highlight>
              </a:rPr>
              <a:t>"</a:t>
            </a:r>
            <a:r>
              <a:rPr lang="pt-BR" sz="1200" dirty="0">
                <a:solidFill>
                  <a:srgbClr val="808080"/>
                </a:solidFill>
                <a:highlight>
                  <a:srgbClr val="FFFFFF"/>
                </a:highlight>
              </a:rPr>
              <a:t>poly_features"</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PolynomialFeatures</a:t>
            </a:r>
            <a:r>
              <a:rPr lang="pt-BR" sz="1200" b="1" dirty="0">
                <a:solidFill>
                  <a:srgbClr val="000080"/>
                </a:solidFill>
                <a:highlight>
                  <a:srgbClr val="FFFFFF"/>
                </a:highlight>
              </a:rPr>
              <a:t>(</a:t>
            </a:r>
            <a:r>
              <a:rPr lang="pt-BR" sz="1200" dirty="0">
                <a:solidFill>
                  <a:srgbClr val="000000"/>
                </a:solidFill>
                <a:highlight>
                  <a:srgbClr val="FFFFFF"/>
                </a:highlight>
              </a:rPr>
              <a:t>degree</a:t>
            </a:r>
            <a:r>
              <a:rPr lang="pt-BR" sz="1200" b="1" dirty="0">
                <a:solidFill>
                  <a:srgbClr val="000080"/>
                </a:solidFill>
                <a:highlight>
                  <a:srgbClr val="FFFFFF"/>
                </a:highlight>
              </a:rPr>
              <a:t>=</a:t>
            </a:r>
            <a:r>
              <a:rPr lang="pt-BR" sz="1200" dirty="0">
                <a:solidFill>
                  <a:srgbClr val="000000"/>
                </a:solidFill>
                <a:highlight>
                  <a:srgbClr val="FFFFFF"/>
                </a:highlight>
              </a:rPr>
              <a:t>d</a:t>
            </a:r>
            <a:r>
              <a:rPr lang="pt-BR" sz="1200" b="1" dirty="0">
                <a:solidFill>
                  <a:srgbClr val="000080"/>
                </a:solidFill>
                <a:highlight>
                  <a:srgbClr val="FFFFFF"/>
                </a:highlight>
              </a:rPr>
              <a:t>,</a:t>
            </a:r>
            <a:r>
              <a:rPr lang="pt-BR" sz="1200" dirty="0">
                <a:solidFill>
                  <a:srgbClr val="000000"/>
                </a:solidFill>
                <a:highlight>
                  <a:srgbClr val="FFFFFF"/>
                </a:highlight>
              </a:rPr>
              <a:t> include_bias</a:t>
            </a:r>
            <a:r>
              <a:rPr lang="pt-BR" sz="1200" b="1" dirty="0">
                <a:solidFill>
                  <a:srgbClr val="000080"/>
                </a:solidFill>
                <a:highlight>
                  <a:srgbClr val="FFFFFF"/>
                </a:highlight>
              </a:rPr>
              <a:t>=</a:t>
            </a:r>
            <a:r>
              <a:rPr lang="pt-BR" sz="1200" b="1" dirty="0">
                <a:solidFill>
                  <a:srgbClr val="0000FF"/>
                </a:solidFill>
                <a:highlight>
                  <a:srgbClr val="FFFFFF"/>
                </a:highlight>
              </a:rPr>
              <a:t>True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"std_scaler"</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preprocessing</a:t>
            </a:r>
            <a:r>
              <a:rPr lang="pt-BR" sz="1200" b="1" dirty="0">
                <a:solidFill>
                  <a:srgbClr val="000080"/>
                </a:solidFill>
                <a:highlight>
                  <a:srgbClr val="FFFFFF"/>
                </a:highlight>
              </a:rPr>
              <a:t>.</a:t>
            </a:r>
            <a:r>
              <a:rPr lang="pt-BR" sz="1200" dirty="0">
                <a:solidFill>
                  <a:srgbClr val="000000"/>
                </a:solidFill>
                <a:highlight>
                  <a:srgbClr val="FFFFFF"/>
                </a:highlight>
              </a:rPr>
              <a:t>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808080"/>
                </a:solidFill>
                <a:highlight>
                  <a:srgbClr val="FFFFFF"/>
                </a:highlight>
              </a:rPr>
              <a:t>"lin_reg"</a:t>
            </a:r>
            <a:r>
              <a:rPr lang="pt-BR" sz="1200" b="1" dirty="0">
                <a:solidFill>
                  <a:srgbClr val="000080"/>
                </a:solidFill>
                <a:highlight>
                  <a:srgbClr val="FFFFFF"/>
                </a:highlight>
              </a:rPr>
              <a:t>,</a:t>
            </a:r>
            <a:r>
              <a:rPr lang="pt-BR" sz="1200" dirty="0">
                <a:solidFill>
                  <a:srgbClr val="000000"/>
                </a:solidFill>
                <a:highlight>
                  <a:srgbClr val="FFFFFF"/>
                </a:highlight>
              </a:rPr>
              <a:t> skl</a:t>
            </a:r>
            <a:r>
              <a:rPr lang="pt-BR" sz="1200" b="1" dirty="0">
                <a:solidFill>
                  <a:srgbClr val="000080"/>
                </a:solidFill>
                <a:highlight>
                  <a:srgbClr val="FFFFFF"/>
                </a:highlight>
              </a:rPr>
              <a:t>.</a:t>
            </a:r>
            <a:r>
              <a:rPr lang="pt-BR" sz="1200" dirty="0">
                <a:solidFill>
                  <a:srgbClr val="000000"/>
                </a:solidFill>
                <a:highlight>
                  <a:srgbClr val="FFFFFF"/>
                </a:highlight>
              </a:rPr>
              <a:t>linear_model</a:t>
            </a:r>
            <a:r>
              <a:rPr lang="pt-BR" sz="1200" b="1" dirty="0">
                <a:solidFill>
                  <a:srgbClr val="000080"/>
                </a:solidFill>
                <a:highlight>
                  <a:srgbClr val="FFFFFF"/>
                </a:highlight>
              </a:rPr>
              <a:t>.</a:t>
            </a:r>
            <a:r>
              <a:rPr lang="pt-BR" sz="1200" dirty="0">
                <a:solidFill>
                  <a:srgbClr val="000000"/>
                </a:solidFill>
                <a:highlight>
                  <a:srgbClr val="FFFFFF"/>
                </a:highlight>
              </a:rPr>
              <a:t>LinearRegression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lin_scores </a:t>
            </a:r>
            <a:r>
              <a:rPr lang="pt-BR" sz="1200" b="1" dirty="0">
                <a:solidFill>
                  <a:srgbClr val="000080"/>
                </a:solidFill>
                <a:highlight>
                  <a:srgbClr val="FFFFFF"/>
                </a:highlight>
              </a:rPr>
              <a:t>=</a:t>
            </a:r>
            <a:r>
              <a:rPr lang="pt-BR" sz="1200" dirty="0">
                <a:solidFill>
                  <a:srgbClr val="000000"/>
                </a:solidFill>
                <a:highlight>
                  <a:srgbClr val="FFFFFF"/>
                </a:highlight>
              </a:rPr>
              <a:t> cross_val_score</a:t>
            </a:r>
            <a:r>
              <a:rPr lang="pt-BR" sz="1200" b="1" dirty="0">
                <a:solidFill>
                  <a:srgbClr val="000080"/>
                </a:solidFill>
                <a:highlight>
                  <a:srgbClr val="FFFFFF"/>
                </a:highlight>
              </a:rPr>
              <a:t>(</a:t>
            </a:r>
            <a:r>
              <a:rPr lang="pt-BR" sz="1200" dirty="0">
                <a:solidFill>
                  <a:srgbClr val="000000"/>
                </a:solidFill>
                <a:highlight>
                  <a:srgbClr val="FFFFFF"/>
                </a:highlight>
              </a:rPr>
              <a:t>polynomial_regression</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r>
              <a:rPr lang="pt-BR" sz="1200" dirty="0">
                <a:solidFill>
                  <a:srgbClr val="000000"/>
                </a:solidFill>
                <a:highlight>
                  <a:srgbClr val="FFFFFF"/>
                </a:highlight>
              </a:rPr>
              <a:t> scoring</a:t>
            </a:r>
            <a:r>
              <a:rPr lang="pt-BR" sz="1200" b="1" dirty="0">
                <a:solidFill>
                  <a:srgbClr val="000080"/>
                </a:solidFill>
                <a:highlight>
                  <a:srgbClr val="FFFFFF"/>
                </a:highlight>
              </a:rPr>
              <a:t>=</a:t>
            </a:r>
            <a:r>
              <a:rPr lang="pt-BR" sz="1200" dirty="0">
                <a:solidFill>
                  <a:srgbClr val="808080"/>
                </a:solidFill>
                <a:highlight>
                  <a:srgbClr val="FFFFFF"/>
                </a:highlight>
              </a:rPr>
              <a:t>'neg_mean_squared_error'</a:t>
            </a:r>
            <a:r>
              <a:rPr lang="pt-BR" sz="1200" b="1" dirty="0">
                <a:solidFill>
                  <a:srgbClr val="000080"/>
                </a:solidFill>
                <a:highlight>
                  <a:srgbClr val="FFFFFF"/>
                </a:highlight>
              </a:rPr>
              <a:t>,</a:t>
            </a:r>
            <a:r>
              <a:rPr lang="pt-BR" sz="1200" dirty="0">
                <a:solidFill>
                  <a:srgbClr val="000000"/>
                </a:solidFill>
                <a:highlight>
                  <a:srgbClr val="FFFFFF"/>
                </a:highlight>
              </a:rPr>
              <a:t> cv</a:t>
            </a:r>
            <a:r>
              <a:rPr lang="pt-BR" sz="1200" b="1" dirty="0">
                <a:solidFill>
                  <a:srgbClr val="000080"/>
                </a:solidFill>
                <a:highlight>
                  <a:srgbClr val="FFFFFF"/>
                </a:highlight>
              </a:rPr>
              <a:t>=</a:t>
            </a:r>
            <a:r>
              <a:rPr lang="pt-BR" sz="1200" dirty="0">
                <a:solidFill>
                  <a:srgbClr val="000000"/>
                </a:solidFill>
                <a:highlight>
                  <a:srgbClr val="FFFFFF"/>
                </a:highlight>
              </a:rPr>
              <a:t>lpocv</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scores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sqrt</a:t>
            </a:r>
            <a:r>
              <a:rPr lang="pt-BR" sz="1200" b="1" dirty="0">
                <a:solidFill>
                  <a:srgbClr val="000080"/>
                </a:solidFill>
                <a:highlight>
                  <a:srgbClr val="FFFFFF"/>
                </a:highlight>
              </a:rPr>
              <a:t>(-</a:t>
            </a:r>
            <a:r>
              <a:rPr lang="pt-BR" sz="1200" dirty="0">
                <a:solidFill>
                  <a:srgbClr val="000000"/>
                </a:solidFill>
                <a:highlight>
                  <a:srgbClr val="FFFFFF"/>
                </a:highlight>
              </a:rPr>
              <a:t>lin_scores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mean_vec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mean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std_vec</a:t>
            </a:r>
            <a:r>
              <a:rPr lang="pt-BR" sz="1200" b="1" dirty="0">
                <a:solidFill>
                  <a:srgbClr val="000080"/>
                </a:solidFill>
                <a:highlight>
                  <a:srgbClr val="FFFFFF"/>
                </a:highlight>
              </a:rPr>
              <a:t>.</a:t>
            </a:r>
            <a:r>
              <a:rPr lang="pt-BR" sz="1200" dirty="0">
                <a:solidFill>
                  <a:srgbClr val="000000"/>
                </a:solidFill>
                <a:highlight>
                  <a:srgbClr val="FFFFFF"/>
                </a:highlight>
              </a:rPr>
              <a:t>append</a:t>
            </a:r>
            <a:r>
              <a:rPr lang="pt-BR" sz="1200" b="1" dirty="0">
                <a:solidFill>
                  <a:srgbClr val="000080"/>
                </a:solidFill>
                <a:highlight>
                  <a:srgbClr val="FFFFFF"/>
                </a:highlight>
              </a:rPr>
              <a:t>(</a:t>
            </a:r>
            <a:r>
              <a:rPr lang="pt-BR" sz="1200" dirty="0">
                <a:solidFill>
                  <a:srgbClr val="000000"/>
                </a:solidFill>
                <a:highlight>
                  <a:srgbClr val="FFFFFF"/>
                </a:highlight>
              </a:rPr>
              <a:t>scores</a:t>
            </a:r>
            <a:r>
              <a:rPr lang="pt-BR" sz="1200" b="1" dirty="0">
                <a:solidFill>
                  <a:srgbClr val="000080"/>
                </a:solidFill>
                <a:highlight>
                  <a:srgbClr val="FFFFFF"/>
                </a:highlight>
              </a:rPr>
              <a:t>.</a:t>
            </a:r>
            <a:r>
              <a:rPr lang="pt-BR" sz="1200" dirty="0">
                <a:solidFill>
                  <a:srgbClr val="000000"/>
                </a:solidFill>
                <a:highlight>
                  <a:srgbClr val="FFFFFF"/>
                </a:highlight>
              </a:rPr>
              <a:t>std</a:t>
            </a:r>
            <a:r>
              <a:rPr lang="pt-BR" sz="1200" b="1" dirty="0">
                <a:solidFill>
                  <a:srgbClr val="000080"/>
                </a:solidFill>
                <a:highlight>
                  <a:srgbClr val="FFFFFF"/>
                </a:highlight>
              </a:rPr>
              <a:t>())</a:t>
            </a:r>
            <a:endParaRPr lang="pt-BR" sz="1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137" t="11681" r="51591" b="2137"/>
          <a:stretch/>
        </p:blipFill>
        <p:spPr>
          <a:xfrm>
            <a:off x="8008598" y="194424"/>
            <a:ext cx="3997394" cy="219301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045" t="11681" r="9318" b="2137"/>
          <a:stretch/>
        </p:blipFill>
        <p:spPr>
          <a:xfrm>
            <a:off x="7980218" y="2501827"/>
            <a:ext cx="4025774" cy="2188322"/>
          </a:xfrm>
          <a:prstGeom prst="rect">
            <a:avLst/>
          </a:prstGeom>
        </p:spPr>
      </p:pic>
      <p:sp>
        <p:nvSpPr>
          <p:cNvPr id="9" name="Rectangle 8"/>
          <p:cNvSpPr/>
          <p:nvPr/>
        </p:nvSpPr>
        <p:spPr>
          <a:xfrm>
            <a:off x="8866324" y="4749429"/>
            <a:ext cx="2487476" cy="369332"/>
          </a:xfrm>
          <a:prstGeom prst="rect">
            <a:avLst/>
          </a:prstGeom>
        </p:spPr>
        <p:txBody>
          <a:bodyPr wrap="none">
            <a:spAutoFit/>
          </a:bodyPr>
          <a:lstStyle/>
          <a:p>
            <a:r>
              <a:rPr lang="pt-BR" dirty="0">
                <a:hlinkClick r:id="rId5"/>
              </a:rPr>
              <a:t>validacao_cruzada.ipynb</a:t>
            </a:r>
            <a:endParaRPr lang="pt-BR" dirty="0"/>
          </a:p>
        </p:txBody>
      </p:sp>
      <p:pic>
        <p:nvPicPr>
          <p:cNvPr id="10"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868" y="5734038"/>
            <a:ext cx="1963131" cy="105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1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Comparação</a:t>
            </a:r>
            <a:endParaRPr lang="pt-BR" dirty="0"/>
          </a:p>
        </p:txBody>
      </p:sp>
      <p:sp>
        <p:nvSpPr>
          <p:cNvPr id="3" name="Content Placeholder 2"/>
          <p:cNvSpPr>
            <a:spLocks noGrp="1"/>
          </p:cNvSpPr>
          <p:nvPr>
            <p:ph idx="1"/>
          </p:nvPr>
        </p:nvSpPr>
        <p:spPr>
          <a:xfrm>
            <a:off x="838200" y="1825624"/>
            <a:ext cx="10515600" cy="4641677"/>
          </a:xfrm>
        </p:spPr>
        <p:txBody>
          <a:bodyPr>
            <a:normAutofit/>
          </a:bodyPr>
          <a:lstStyle/>
          <a:p>
            <a:r>
              <a:rPr lang="pt-BR" b="1" dirty="0" smtClean="0"/>
              <a:t>Leave-p-out</a:t>
            </a:r>
            <a:r>
              <a:rPr lang="pt-BR" dirty="0" smtClean="0"/>
              <a:t> dá indicações mais claras de qual ordem usar pois usa um maior número de pares treinamento/teste, aumentando a confiabilidade tanto de erro médio quanto do desvio padrão.</a:t>
            </a:r>
          </a:p>
          <a:p>
            <a:r>
              <a:rPr lang="pt-BR" dirty="0" smtClean="0"/>
              <a:t>Porém, é bastante custoso em relação ao tempo necessário para se executá-lo, mesmo com uma base de 100 amostras leva mais de 3 [s].</a:t>
            </a:r>
          </a:p>
          <a:p>
            <a:r>
              <a:rPr lang="pt-BR" dirty="0" smtClean="0"/>
              <a:t>Ineteressante utilizá-lo com bases relativamente pequenas.</a:t>
            </a:r>
          </a:p>
          <a:p>
            <a:r>
              <a:rPr lang="pt-BR" dirty="0" smtClean="0"/>
              <a:t>Para bases maiores </a:t>
            </a:r>
            <a:r>
              <a:rPr lang="pt-BR" b="1" dirty="0" smtClean="0"/>
              <a:t>k-fold</a:t>
            </a:r>
            <a:r>
              <a:rPr lang="pt-BR" dirty="0" smtClean="0"/>
              <a:t> é uma opção melhor e mais eficiente do que o </a:t>
            </a:r>
            <a:r>
              <a:rPr lang="pt-BR" b="1" dirty="0" smtClean="0"/>
              <a:t>holdout</a:t>
            </a:r>
            <a:r>
              <a:rPr lang="pt-BR" dirty="0" smtClean="0"/>
              <a:t>.</a:t>
            </a:r>
          </a:p>
          <a:p>
            <a:r>
              <a:rPr lang="pt-BR" dirty="0" smtClean="0"/>
              <a:t>Bases maiores já dariam melhores indicações de qual modelo utilizar mesmo com o </a:t>
            </a:r>
            <a:r>
              <a:rPr lang="pt-BR" b="1" dirty="0" smtClean="0"/>
              <a:t>holdout</a:t>
            </a:r>
            <a:r>
              <a:rPr lang="pt-BR" dirty="0" smtClean="0"/>
              <a:t>.</a:t>
            </a:r>
          </a:p>
        </p:txBody>
      </p:sp>
      <p:sp>
        <p:nvSpPr>
          <p:cNvPr id="4" name="Rectangle 3"/>
          <p:cNvSpPr/>
          <p:nvPr/>
        </p:nvSpPr>
        <p:spPr>
          <a:xfrm>
            <a:off x="7114304" y="6097969"/>
            <a:ext cx="3682547" cy="369332"/>
          </a:xfrm>
          <a:prstGeom prst="rect">
            <a:avLst/>
          </a:prstGeom>
        </p:spPr>
        <p:txBody>
          <a:bodyPr wrap="none">
            <a:spAutoFit/>
          </a:bodyPr>
          <a:lstStyle/>
          <a:p>
            <a:r>
              <a:rPr lang="pt-BR" dirty="0">
                <a:hlinkClick r:id="rId3"/>
              </a:rPr>
              <a:t>validacao_cruzada_base_maior.ipynb</a:t>
            </a:r>
            <a:endParaRPr lang="pt-BR" dirty="0"/>
          </a:p>
        </p:txBody>
      </p:sp>
    </p:spTree>
    <p:extLst>
      <p:ext uri="{BB962C8B-B14F-4D97-AF65-F5344CB8AC3E}">
        <p14:creationId xmlns:p14="http://schemas.microsoft.com/office/powerpoint/2010/main" val="44293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77500" lnSpcReduction="20000"/>
              </a:bodyPr>
              <a:lstStyle/>
              <a:p>
                <a:pPr marL="0" indent="0">
                  <a:buNone/>
                </a:pPr>
                <a:r>
                  <a:rPr lang="pt-BR" dirty="0"/>
                  <a:t>Expandindo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temos</a:t>
                </a:r>
              </a:p>
              <a:p>
                <a:pPr marL="0" indent="0" algn="ctr">
                  <a:buNone/>
                </a:pP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r>
                      <a:rPr lang="pt-BR" b="0" i="0" smtClean="0">
                        <a:latin typeface="Cambria Math" panose="02040503050406030204" pitchFamily="18" charset="0"/>
                      </a:rPr>
                      <m:t>=</m:t>
                    </m:r>
                  </m:oMath>
                </a14:m>
                <a:r>
                  <a:rPr lang="pt-BR" b="1" dirty="0"/>
                  <a:t>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sSup>
                      <m:sSupPr>
                        <m:ctrlPr>
                          <a:rPr lang="pt-BR" i="1" smtClean="0">
                            <a:latin typeface="Cambria Math" panose="02040503050406030204" pitchFamily="18" charset="0"/>
                          </a:rPr>
                        </m:ctrlPr>
                      </m:sSupPr>
                      <m:e>
                        <m:r>
                          <a:rPr lang="pt-BR" b="1" i="1">
                            <a:latin typeface="Cambria Math" panose="02040503050406030204" pitchFamily="18" charset="0"/>
                          </a:rPr>
                          <m:t>𝜱</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endParaRPr lang="pt-BR" dirty="0"/>
              </a:p>
              <a:p>
                <a:pPr marL="0" indent="0">
                  <a:buNone/>
                </a:pPr>
                <a:r>
                  <a:rPr lang="pt-BR" b="1" dirty="0"/>
                  <a:t>Como encontramos o mínimo dessa função em relação aos parâmetros?</a:t>
                </a:r>
              </a:p>
              <a:p>
                <a:pPr marL="0" indent="0">
                  <a:buNone/>
                </a:pPr>
                <a:r>
                  <a:rPr lang="pt-BR" dirty="0"/>
                  <a:t>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nula, </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0"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smtClean="0">
                        <a:latin typeface="Cambria Math" panose="02040503050406030204" pitchFamily="18" charset="0"/>
                      </a:rPr>
                      <m:t>=</m:t>
                    </m:r>
                    <m:r>
                      <a:rPr lang="pt-BR" b="0" i="1" smtClean="0">
                        <a:latin typeface="Cambria Math" panose="02040503050406030204" pitchFamily="18" charset="0"/>
                      </a:rPr>
                      <m:t>0</m:t>
                    </m:r>
                  </m:oMath>
                </a14:m>
                <a:r>
                  <a:rPr lang="pt-BR" b="0" dirty="0"/>
                  <a:t>,</a:t>
                </a:r>
              </a:p>
              <a:p>
                <a:pPr marL="0" indent="0">
                  <a:buNone/>
                </a:pPr>
                <a:r>
                  <a:rPr lang="pt-BR" dirty="0"/>
                  <a:t>porém, esse ponto pode ser tanto um mínimo como um máximo. </a:t>
                </a:r>
              </a:p>
              <a:p>
                <a:pPr marL="0" indent="0">
                  <a:buNone/>
                </a:pPr>
                <a:r>
                  <a:rPr lang="pt-BR" b="1" dirty="0"/>
                  <a:t>Como sabemos se o ponto encontrado é um mínimo ou um máximo?</a:t>
                </a:r>
              </a:p>
              <a:p>
                <a:pPr marL="0" indent="0">
                  <a:buNone/>
                </a:pPr>
                <a:r>
                  <a:rPr lang="pt-BR" b="0" dirty="0"/>
                  <a:t>Se a inclinação é nula e a derivada de segunda ordem for positiva, então o ponto nós dá o mínimo,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m:t>
                              </m:r>
                            </m:e>
                            <m:sup>
                              <m:r>
                                <a:rPr lang="pt-BR" b="0" i="1" smtClean="0">
                                  <a:latin typeface="Cambria Math" panose="02040503050406030204" pitchFamily="18" charset="0"/>
                                </a:rPr>
                                <m:t>2</m:t>
                              </m:r>
                            </m:sup>
                          </m:sSup>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b="0" dirty="0"/>
                  <a:t> tiver </a:t>
                </a:r>
                <a:r>
                  <a:rPr lang="pt-BR" b="1" i="1" dirty="0"/>
                  <a:t>posto</a:t>
                </a:r>
                <a:r>
                  <a:rPr lang="pt-BR" b="0"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0"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b="0" dirty="0"/>
                  <a:t> é </a:t>
                </a:r>
                <a:r>
                  <a:rPr lang="pt-BR" b="1" i="1" dirty="0"/>
                  <a:t>positiva </a:t>
                </a:r>
                <a:r>
                  <a:rPr lang="pt-BR" b="1" i="1" dirty="0" err="1"/>
                  <a:t>semi-definida</a:t>
                </a:r>
                <a:r>
                  <a:rPr lang="pt-BR" b="0" dirty="0"/>
                  <a:t> e portanto o ponto encontrado acima é realmente o mínimo da </a:t>
                </a:r>
                <a:r>
                  <a:rPr lang="pt-BR" b="1" i="1" dirty="0"/>
                  <a:t>função de erro</a:t>
                </a:r>
                <a:r>
                  <a:rPr lang="pt-BR" b="0" dirty="0"/>
                  <a:t>.</a:t>
                </a:r>
              </a:p>
              <a:p>
                <a:pPr marL="0" indent="0">
                  <a:buNone/>
                </a:pPr>
                <a:endParaRPr lang="pt-BR" dirty="0"/>
              </a:p>
              <a:p>
                <a:pPr marL="0" indent="0">
                  <a:buNone/>
                </a:pPr>
                <a:endParaRPr lang="pt-BR" b="0" dirty="0"/>
              </a:p>
              <a:p>
                <a:pPr marL="0" indent="0">
                  <a:buNone/>
                </a:pP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720" t="-2519"/>
                </a:stretch>
              </a:blipFill>
            </p:spPr>
            <p:txBody>
              <a:bodyPr/>
              <a:lstStyle/>
              <a:p>
                <a:r>
                  <a:rPr lang="pt-BR">
                    <a:noFill/>
                  </a:rPr>
                  <a:t> </a:t>
                </a:r>
              </a:p>
            </p:txBody>
          </p:sp>
        </mc:Fallback>
      </mc:AlternateContent>
    </p:spTree>
    <p:extLst>
      <p:ext uri="{BB962C8B-B14F-4D97-AF65-F5344CB8AC3E}">
        <p14:creationId xmlns:p14="http://schemas.microsoft.com/office/powerpoint/2010/main" val="36690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Qual ordem escolher para o modelo?</a:t>
            </a:r>
            <a:endParaRPr lang="pt-BR" dirty="0"/>
          </a:p>
        </p:txBody>
      </p:sp>
      <p:sp>
        <p:nvSpPr>
          <p:cNvPr id="3" name="Content Placeholder 2"/>
          <p:cNvSpPr>
            <a:spLocks noGrp="1"/>
          </p:cNvSpPr>
          <p:nvPr>
            <p:ph idx="1"/>
          </p:nvPr>
        </p:nvSpPr>
        <p:spPr>
          <a:xfrm>
            <a:off x="838199" y="1825625"/>
            <a:ext cx="11001703" cy="4351338"/>
          </a:xfrm>
        </p:spPr>
        <p:txBody>
          <a:bodyPr/>
          <a:lstStyle/>
          <a:p>
            <a:r>
              <a:rPr lang="pt-BR" dirty="0" smtClean="0"/>
              <a:t>Uma resposta é usar o princípio da </a:t>
            </a:r>
            <a:r>
              <a:rPr lang="pt-BR" b="1" i="1" dirty="0"/>
              <a:t>navalha de </a:t>
            </a:r>
            <a:r>
              <a:rPr lang="pt-BR" b="1" i="1" dirty="0" smtClean="0"/>
              <a:t>Occam</a:t>
            </a:r>
            <a:r>
              <a:rPr lang="pt-BR" i="1" dirty="0" smtClean="0"/>
              <a:t>.</a:t>
            </a:r>
            <a:endParaRPr lang="pt-BR" dirty="0" smtClean="0"/>
          </a:p>
          <a:p>
            <a:r>
              <a:rPr lang="pt-BR" dirty="0" smtClean="0"/>
              <a:t>A </a:t>
            </a:r>
            <a:r>
              <a:rPr lang="pt-BR" b="1" i="1" dirty="0"/>
              <a:t>n</a:t>
            </a:r>
            <a:r>
              <a:rPr lang="pt-BR" b="1" i="1" dirty="0" smtClean="0"/>
              <a:t>avalha </a:t>
            </a:r>
            <a:r>
              <a:rPr lang="pt-BR" b="1" i="1" dirty="0"/>
              <a:t>de Occam </a:t>
            </a:r>
            <a:r>
              <a:rPr lang="pt-BR" dirty="0"/>
              <a:t>é um princípio lógico que diz: "</a:t>
            </a:r>
            <a:r>
              <a:rPr lang="pt-BR" i="1" dirty="0"/>
              <a:t>as entidades não devem ser multiplicadas além da </a:t>
            </a:r>
            <a:r>
              <a:rPr lang="pt-BR" i="1" dirty="0" smtClean="0"/>
              <a:t>necessidade</a:t>
            </a:r>
            <a:r>
              <a:rPr lang="pt-BR" dirty="0" smtClean="0"/>
              <a:t>“.</a:t>
            </a:r>
          </a:p>
          <a:p>
            <a:r>
              <a:rPr lang="pt-BR" dirty="0" smtClean="0"/>
              <a:t>Ele </a:t>
            </a:r>
            <a:r>
              <a:rPr lang="pt-BR" dirty="0"/>
              <a:t>costumava argumentar contra todos os tipos de complicações</a:t>
            </a:r>
            <a:endParaRPr lang="pt-BR" dirty="0" smtClean="0"/>
          </a:p>
          <a:p>
            <a:r>
              <a:rPr lang="pt-BR" dirty="0" smtClean="0"/>
              <a:t>Portanto, escolhemos </a:t>
            </a:r>
            <a:r>
              <a:rPr lang="pt-BR" dirty="0"/>
              <a:t>modelos usando a </a:t>
            </a:r>
            <a:r>
              <a:rPr lang="pt-BR" b="1" dirty="0"/>
              <a:t>navalha de Occam</a:t>
            </a:r>
            <a:r>
              <a:rPr lang="pt-BR" dirty="0"/>
              <a:t>: escolhemos a </a:t>
            </a:r>
            <a:r>
              <a:rPr lang="pt-BR" b="1" i="1" dirty="0"/>
              <a:t>hipótese</a:t>
            </a:r>
            <a:r>
              <a:rPr lang="pt-BR" dirty="0"/>
              <a:t> menos complexa que se ajusta bem aos dados.</a:t>
            </a:r>
          </a:p>
        </p:txBody>
      </p:sp>
    </p:spTree>
    <p:extLst>
      <p:ext uri="{BB962C8B-B14F-4D97-AF65-F5344CB8AC3E}">
        <p14:creationId xmlns:p14="http://schemas.microsoft.com/office/powerpoint/2010/main" val="3248214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Curvas de Aprendizado</a:t>
            </a:r>
            <a:endParaRPr lang="pt-BR" dirty="0"/>
          </a:p>
        </p:txBody>
      </p:sp>
      <p:sp>
        <p:nvSpPr>
          <p:cNvPr id="3" name="Content Placeholder 2"/>
          <p:cNvSpPr>
            <a:spLocks noGrp="1"/>
          </p:cNvSpPr>
          <p:nvPr>
            <p:ph idx="1"/>
          </p:nvPr>
        </p:nvSpPr>
        <p:spPr/>
        <p:txBody>
          <a:bodyPr/>
          <a:lstStyle/>
          <a:p>
            <a:r>
              <a:rPr lang="pt-BR" dirty="0" smtClean="0"/>
              <a:t>Outra forma de se avaliar qual é a melhor ordem para um modelo é através das curvas de aprendizado.</a:t>
            </a:r>
          </a:p>
          <a:p>
            <a:r>
              <a:rPr lang="pt-BR" b="1" dirty="0" smtClean="0"/>
              <a:t>Curvas </a:t>
            </a:r>
            <a:r>
              <a:rPr lang="pt-BR" b="1" dirty="0"/>
              <a:t>de aprendizado</a:t>
            </a:r>
            <a:r>
              <a:rPr lang="pt-BR" dirty="0"/>
              <a:t>: são gráficos </a:t>
            </a:r>
            <a:r>
              <a:rPr lang="pt-BR" dirty="0" smtClean="0"/>
              <a:t>mostrando o </a:t>
            </a:r>
            <a:r>
              <a:rPr lang="pt-BR" dirty="0"/>
              <a:t>desempenho do modelo no conjunto de treinamento e no conjunto de validação em função do tamanho do conjunto de </a:t>
            </a:r>
            <a:r>
              <a:rPr lang="pt-BR" dirty="0" smtClean="0"/>
              <a:t>treinamento.</a:t>
            </a:r>
            <a:endParaRPr lang="pt-BR"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5944" t="6227" r="36731" b="2136"/>
          <a:stretch/>
        </p:blipFill>
        <p:spPr>
          <a:xfrm>
            <a:off x="4549832" y="4001294"/>
            <a:ext cx="3092335" cy="2592681"/>
          </a:xfrm>
          <a:prstGeom prst="rect">
            <a:avLst/>
          </a:prstGeom>
        </p:spPr>
      </p:pic>
    </p:spTree>
    <p:extLst>
      <p:ext uri="{BB962C8B-B14F-4D97-AF65-F5344CB8AC3E}">
        <p14:creationId xmlns:p14="http://schemas.microsoft.com/office/powerpoint/2010/main" val="17508627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769600" cy="1325563"/>
          </a:xfrm>
        </p:spPr>
        <p:txBody>
          <a:bodyPr/>
          <a:lstStyle/>
          <a:p>
            <a:r>
              <a:rPr lang="pt-BR" dirty="0"/>
              <a:t>Curvas de </a:t>
            </a:r>
            <a:r>
              <a:rPr lang="pt-BR" dirty="0" smtClean="0"/>
              <a:t>Aprendizado: Polinômio de ordem 1</a:t>
            </a:r>
            <a:endParaRPr lang="pt-BR" dirty="0"/>
          </a:p>
        </p:txBody>
      </p:sp>
      <p:sp>
        <p:nvSpPr>
          <p:cNvPr id="3" name="Content Placeholder 2"/>
          <p:cNvSpPr>
            <a:spLocks noGrp="1"/>
          </p:cNvSpPr>
          <p:nvPr>
            <p:ph idx="1"/>
          </p:nvPr>
        </p:nvSpPr>
        <p:spPr>
          <a:xfrm>
            <a:off x="838200" y="3386083"/>
            <a:ext cx="11125200" cy="3370318"/>
          </a:xfrm>
        </p:spPr>
        <p:txBody>
          <a:bodyPr>
            <a:normAutofit fontScale="92500" lnSpcReduction="20000"/>
          </a:bodyPr>
          <a:lstStyle/>
          <a:p>
            <a:r>
              <a:rPr lang="pt-BR" dirty="0" smtClean="0"/>
              <a:t>Com 1 ou 2 pontos, modelo se ajusta perfeitamente (reta), porém, conforme pontos aumentam, é impossível para ele se ajustar (dados não-lineares e ruído).</a:t>
            </a:r>
          </a:p>
          <a:p>
            <a:r>
              <a:rPr lang="pt-BR" dirty="0" smtClean="0"/>
              <a:t>Erro nos pontos de treinamento aumenta até atingir um platô e não diminui mesmo com o aumento do conjunto de treinamento.</a:t>
            </a:r>
          </a:p>
          <a:p>
            <a:r>
              <a:rPr lang="pt-BR" dirty="0" smtClean="0"/>
              <a:t>Erro de validação é alto quando modelo é treinado com poucos exemplos, porém, diminui conforme ele aumenta, terminando em um platõ próximo do erro de treinamento.</a:t>
            </a:r>
          </a:p>
          <a:p>
            <a:r>
              <a:rPr lang="pt-BR" dirty="0" smtClean="0"/>
              <a:t>Essas curvas são típicas de um modelo que está </a:t>
            </a:r>
            <a:r>
              <a:rPr lang="pt-BR" b="1" i="1" dirty="0" smtClean="0"/>
              <a:t>sub-ajustando</a:t>
            </a:r>
            <a:r>
              <a:rPr lang="pt-BR" dirty="0" smtClean="0"/>
              <a:t>.</a:t>
            </a:r>
          </a:p>
          <a:p>
            <a:r>
              <a:rPr lang="pt-BR" dirty="0" smtClean="0"/>
              <a:t>Ordem do modelo deve ser aumentada.</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079570"/>
            <a:ext cx="8196349" cy="2306512"/>
          </a:xfrm>
          <a:prstGeom prst="rect">
            <a:avLst/>
          </a:prstGeom>
        </p:spPr>
      </p:pic>
      <p:sp>
        <p:nvSpPr>
          <p:cNvPr id="5" name="Rectangle 4"/>
          <p:cNvSpPr/>
          <p:nvPr/>
        </p:nvSpPr>
        <p:spPr>
          <a:xfrm>
            <a:off x="9092143" y="2048160"/>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780606" y="1079570"/>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5325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t>
            </a:r>
            <a:r>
              <a:rPr lang="pt-BR" dirty="0" smtClean="0"/>
              <a:t>Aprendizado: Polinômio de ordem 20</a:t>
            </a:r>
            <a:endParaRPr lang="pt-BR" dirty="0"/>
          </a:p>
        </p:txBody>
      </p:sp>
      <p:sp>
        <p:nvSpPr>
          <p:cNvPr id="3" name="Content Placeholder 2"/>
          <p:cNvSpPr>
            <a:spLocks noGrp="1"/>
          </p:cNvSpPr>
          <p:nvPr>
            <p:ph idx="1"/>
          </p:nvPr>
        </p:nvSpPr>
        <p:spPr>
          <a:xfrm>
            <a:off x="838200" y="3473951"/>
            <a:ext cx="11125200" cy="3282450"/>
          </a:xfrm>
        </p:spPr>
        <p:txBody>
          <a:bodyPr>
            <a:normAutofit lnSpcReduction="10000"/>
          </a:bodyPr>
          <a:lstStyle/>
          <a:p>
            <a:r>
              <a:rPr lang="pt-BR" dirty="0"/>
              <a:t>O erro de treinamento é menor do que com o </a:t>
            </a:r>
            <a:r>
              <a:rPr lang="pt-BR" dirty="0" smtClean="0"/>
              <a:t>modelo com polinômio de ordem 1.</a:t>
            </a:r>
          </a:p>
          <a:p>
            <a:r>
              <a:rPr lang="pt-BR" dirty="0"/>
              <a:t>Há </a:t>
            </a:r>
            <a:r>
              <a:rPr lang="pt-BR" dirty="0" smtClean="0"/>
              <a:t>uma diferença entre </a:t>
            </a:r>
            <a:r>
              <a:rPr lang="pt-BR" dirty="0"/>
              <a:t>as curvas </a:t>
            </a:r>
            <a:r>
              <a:rPr lang="pt-BR" dirty="0" smtClean="0"/>
              <a:t>do </a:t>
            </a:r>
            <a:r>
              <a:rPr lang="pt-BR" dirty="0"/>
              <a:t>erro de treinamento e validação. </a:t>
            </a:r>
            <a:endParaRPr lang="pt-BR" dirty="0" smtClean="0"/>
          </a:p>
          <a:p>
            <a:r>
              <a:rPr lang="pt-BR" dirty="0" smtClean="0"/>
              <a:t>Isso </a:t>
            </a:r>
            <a:r>
              <a:rPr lang="pt-BR" dirty="0"/>
              <a:t>significa que o modelo tem um desempenho </a:t>
            </a:r>
            <a:r>
              <a:rPr lang="pt-BR" dirty="0" smtClean="0"/>
              <a:t>melhor </a:t>
            </a:r>
            <a:r>
              <a:rPr lang="pt-BR" dirty="0"/>
              <a:t>nos dados de treinamento do que nos dados de validação, </a:t>
            </a:r>
            <a:r>
              <a:rPr lang="pt-BR" dirty="0" smtClean="0"/>
              <a:t>indicando que o modelo está </a:t>
            </a:r>
            <a:r>
              <a:rPr lang="pt-BR" b="1" i="1" dirty="0"/>
              <a:t>sobre-ajustando</a:t>
            </a:r>
            <a:r>
              <a:rPr lang="pt-BR" dirty="0" smtClean="0"/>
              <a:t>.</a:t>
            </a:r>
          </a:p>
          <a:p>
            <a:r>
              <a:rPr lang="pt-BR" dirty="0" smtClean="0"/>
              <a:t>A performance do modelo melhora caso o conjunto </a:t>
            </a:r>
            <a:r>
              <a:rPr lang="pt-BR" dirty="0"/>
              <a:t>de treinamento </a:t>
            </a:r>
            <a:r>
              <a:rPr lang="pt-BR" dirty="0" smtClean="0"/>
              <a:t>seja aumentado.</a:t>
            </a:r>
            <a:endParaRPr lang="pt-BR" dirty="0"/>
          </a:p>
          <a:p>
            <a:endParaRPr lang="pt-BR" dirty="0" smtClean="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63045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1720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1125200" cy="1325563"/>
          </a:xfrm>
        </p:spPr>
        <p:txBody>
          <a:bodyPr/>
          <a:lstStyle/>
          <a:p>
            <a:r>
              <a:rPr lang="pt-BR" dirty="0"/>
              <a:t>Curvas de </a:t>
            </a:r>
            <a:r>
              <a:rPr lang="pt-BR" dirty="0" smtClean="0"/>
              <a:t>Aprendizado: Polinômio de ordem 2</a:t>
            </a:r>
            <a:endParaRPr lang="pt-BR" dirty="0"/>
          </a:p>
        </p:txBody>
      </p:sp>
      <p:sp>
        <p:nvSpPr>
          <p:cNvPr id="3" name="Content Placeholder 2"/>
          <p:cNvSpPr>
            <a:spLocks noGrp="1"/>
          </p:cNvSpPr>
          <p:nvPr>
            <p:ph idx="1"/>
          </p:nvPr>
        </p:nvSpPr>
        <p:spPr>
          <a:xfrm>
            <a:off x="838200" y="3524751"/>
            <a:ext cx="11125200" cy="3282450"/>
          </a:xfrm>
        </p:spPr>
        <p:txBody>
          <a:bodyPr>
            <a:normAutofit lnSpcReduction="10000"/>
          </a:bodyPr>
          <a:lstStyle/>
          <a:p>
            <a:r>
              <a:rPr lang="pt-BR" dirty="0"/>
              <a:t>Tanto o erro de treinamento quanto o de validação são menores do que com o modelo de regressão linear, i.e., reta</a:t>
            </a:r>
            <a:r>
              <a:rPr lang="pt-BR" dirty="0" smtClean="0"/>
              <a:t>.</a:t>
            </a:r>
          </a:p>
          <a:p>
            <a:pPr marL="171450" indent="-171450">
              <a:lnSpc>
                <a:spcPct val="100000"/>
              </a:lnSpc>
              <a:spcBef>
                <a:spcPts val="0"/>
              </a:spcBef>
              <a:defRPr/>
            </a:pPr>
            <a:r>
              <a:rPr lang="pt-BR" dirty="0"/>
              <a:t>A diferença entre </a:t>
            </a:r>
            <a:r>
              <a:rPr lang="pt-BR" dirty="0" smtClean="0"/>
              <a:t>eles diminui </a:t>
            </a:r>
            <a:r>
              <a:rPr lang="pt-BR" dirty="0"/>
              <a:t>com aumento do conjunto de treinamento se tonando pequena e constante.</a:t>
            </a:r>
          </a:p>
          <a:p>
            <a:pPr marL="171450" indent="-171450">
              <a:lnSpc>
                <a:spcPct val="100000"/>
              </a:lnSpc>
              <a:spcBef>
                <a:spcPts val="0"/>
              </a:spcBef>
              <a:defRPr/>
            </a:pPr>
            <a:r>
              <a:rPr lang="pt-BR" dirty="0"/>
              <a:t>Isso é a indicação de um modelo que está se ajustando bem aos dados de treinamento e é capaz de generalizar bem para os dados de validação.</a:t>
            </a:r>
          </a:p>
          <a:p>
            <a:pPr marL="171450" indent="-171450">
              <a:lnSpc>
                <a:spcPct val="100000"/>
              </a:lnSpc>
              <a:spcBef>
                <a:spcPts val="0"/>
              </a:spcBef>
              <a:defRPr/>
            </a:pPr>
            <a:r>
              <a:rPr lang="pt-BR" dirty="0" smtClean="0"/>
              <a:t>Aumentar o conjunto de treinamento faz </a:t>
            </a:r>
            <a:r>
              <a:rPr lang="pt-BR" dirty="0"/>
              <a:t>com que a diferença entre as duas curvas se torne ainda menor</a:t>
            </a:r>
            <a:r>
              <a:rPr lang="pt-BR" dirty="0" smtClean="0"/>
              <a:t>.</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000" t="6227" r="9591" b="2136"/>
          <a:stretch/>
        </p:blipFill>
        <p:spPr>
          <a:xfrm>
            <a:off x="838200" y="1142797"/>
            <a:ext cx="8196349" cy="2306512"/>
          </a:xfrm>
          <a:prstGeom prst="rect">
            <a:avLst/>
          </a:prstGeom>
        </p:spPr>
      </p:pic>
      <p:sp>
        <p:nvSpPr>
          <p:cNvPr id="5" name="Rectangle 4"/>
          <p:cNvSpPr/>
          <p:nvPr/>
        </p:nvSpPr>
        <p:spPr>
          <a:xfrm>
            <a:off x="9110749" y="2296053"/>
            <a:ext cx="2998257" cy="369332"/>
          </a:xfrm>
          <a:prstGeom prst="rect">
            <a:avLst/>
          </a:prstGeom>
        </p:spPr>
        <p:txBody>
          <a:bodyPr wrap="none">
            <a:spAutoFit/>
          </a:bodyPr>
          <a:lstStyle/>
          <a:p>
            <a:r>
              <a:rPr lang="pt-BR" dirty="0">
                <a:hlinkClick r:id="rId4"/>
              </a:rPr>
              <a:t>curvas_de_aprendizado.ipynb</a:t>
            </a:r>
            <a:endParaRPr lang="pt-BR" dirty="0"/>
          </a:p>
        </p:txBody>
      </p:sp>
      <p:sp>
        <p:nvSpPr>
          <p:cNvPr id="6" name="Rectangle 5"/>
          <p:cNvSpPr/>
          <p:nvPr/>
        </p:nvSpPr>
        <p:spPr>
          <a:xfrm>
            <a:off x="3561377" y="1142797"/>
            <a:ext cx="2851594" cy="2306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38160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Regularização</a:t>
            </a:r>
            <a:endParaRPr lang="pt-BR" dirty="0"/>
          </a:p>
        </p:txBody>
      </p:sp>
      <p:sp>
        <p:nvSpPr>
          <p:cNvPr id="3" name="Content Placeholder 2"/>
          <p:cNvSpPr>
            <a:spLocks noGrp="1"/>
          </p:cNvSpPr>
          <p:nvPr>
            <p:ph idx="1"/>
          </p:nvPr>
        </p:nvSpPr>
        <p:spPr>
          <a:xfrm>
            <a:off x="838199" y="1825625"/>
            <a:ext cx="10959059" cy="4874978"/>
          </a:xfrm>
        </p:spPr>
        <p:txBody>
          <a:bodyPr>
            <a:normAutofit lnSpcReduction="10000"/>
          </a:bodyPr>
          <a:lstStyle/>
          <a:p>
            <a:r>
              <a:rPr lang="pt-BR" dirty="0" smtClean="0"/>
              <a:t>A </a:t>
            </a:r>
            <a:r>
              <a:rPr lang="pt-BR" b="1" dirty="0"/>
              <a:t>regularização </a:t>
            </a:r>
            <a:r>
              <a:rPr lang="pt-BR" dirty="0" smtClean="0"/>
              <a:t>é mais uma forma de se escolher o melhor modelo.</a:t>
            </a:r>
          </a:p>
          <a:p>
            <a:r>
              <a:rPr lang="pt-BR" b="1" i="1" dirty="0" smtClean="0"/>
              <a:t>Regularização</a:t>
            </a:r>
            <a:r>
              <a:rPr lang="pt-BR" dirty="0" smtClean="0"/>
              <a:t> é uma técnica que visa obter um modelo bem comportado (que não </a:t>
            </a:r>
            <a:r>
              <a:rPr lang="pt-BR" b="1" i="1" dirty="0" smtClean="0"/>
              <a:t>sobreajuste</a:t>
            </a:r>
            <a:r>
              <a:rPr lang="pt-BR" dirty="0"/>
              <a:t>) através </a:t>
            </a:r>
            <a:r>
              <a:rPr lang="pt-BR" dirty="0" smtClean="0"/>
              <a:t>da incorporação </a:t>
            </a:r>
            <a:r>
              <a:rPr lang="pt-BR" dirty="0"/>
              <a:t>de informações adicionais ao processo de treinamento do modelo, na forma de restrições de suavidade junto ao </a:t>
            </a:r>
            <a:r>
              <a:rPr lang="pt-BR" dirty="0" smtClean="0"/>
              <a:t>mapeamento </a:t>
            </a:r>
            <a:r>
              <a:rPr lang="pt-BR" dirty="0"/>
              <a:t>ou de penalizações proporcionais à norma do vetor de </a:t>
            </a:r>
            <a:r>
              <a:rPr lang="pt-BR" dirty="0" smtClean="0"/>
              <a:t>pesos.</a:t>
            </a:r>
          </a:p>
          <a:p>
            <a:r>
              <a:rPr lang="pt-BR" dirty="0"/>
              <a:t>T</a:t>
            </a:r>
            <a:r>
              <a:rPr lang="pt-BR" dirty="0" smtClean="0"/>
              <a:t>écnicas </a:t>
            </a:r>
            <a:r>
              <a:rPr lang="pt-BR" dirty="0"/>
              <a:t>de </a:t>
            </a:r>
            <a:r>
              <a:rPr lang="pt-BR" b="1" i="1" dirty="0"/>
              <a:t>regularização</a:t>
            </a:r>
            <a:r>
              <a:rPr lang="pt-BR" dirty="0"/>
              <a:t> podem reduzir o risco de </a:t>
            </a:r>
            <a:r>
              <a:rPr lang="pt-BR" b="1" i="1" dirty="0"/>
              <a:t>sobreajuste</a:t>
            </a:r>
            <a:r>
              <a:rPr lang="pt-BR" dirty="0"/>
              <a:t> do modelo ao conjunto de </a:t>
            </a:r>
            <a:r>
              <a:rPr lang="pt-BR" dirty="0" smtClean="0"/>
              <a:t>treinamento, aumentando sua capacidade de </a:t>
            </a:r>
            <a:r>
              <a:rPr lang="pt-BR" b="1" i="1" dirty="0" smtClean="0"/>
              <a:t>generalização</a:t>
            </a:r>
            <a:r>
              <a:rPr lang="pt-BR" dirty="0" smtClean="0"/>
              <a:t>.</a:t>
            </a:r>
          </a:p>
          <a:p>
            <a:r>
              <a:rPr lang="pt-BR" dirty="0" smtClean="0"/>
              <a:t>As técnicas que veremos </a:t>
            </a:r>
            <a:r>
              <a:rPr lang="pt-BR" dirty="0"/>
              <a:t>a seguir </a:t>
            </a:r>
            <a:r>
              <a:rPr lang="pt-BR" dirty="0" smtClean="0"/>
              <a:t>são: </a:t>
            </a:r>
            <a:r>
              <a:rPr lang="it-IT" i="1" dirty="0"/>
              <a:t>rigde regression</a:t>
            </a:r>
            <a:r>
              <a:rPr lang="it-IT" dirty="0"/>
              <a:t>, LASSO e </a:t>
            </a:r>
            <a:r>
              <a:rPr lang="it-IT" i="1" dirty="0"/>
              <a:t>elastic </a:t>
            </a:r>
            <a:r>
              <a:rPr lang="it-IT" i="1" dirty="0" smtClean="0"/>
              <a:t>net</a:t>
            </a:r>
            <a:r>
              <a:rPr lang="it-IT" dirty="0"/>
              <a:t>.</a:t>
            </a:r>
            <a:r>
              <a:rPr lang="it-IT" dirty="0" smtClean="0"/>
              <a:t> Todas elas  </a:t>
            </a:r>
            <a:r>
              <a:rPr lang="pt-BR" dirty="0"/>
              <a:t>introduzem restrições ligadas a alguma </a:t>
            </a:r>
            <a:r>
              <a:rPr lang="pt-BR" b="1" i="1" dirty="0"/>
              <a:t>norma</a:t>
            </a:r>
            <a:r>
              <a:rPr lang="pt-BR" dirty="0"/>
              <a:t> do vetor de </a:t>
            </a:r>
            <a:r>
              <a:rPr lang="pt-BR" dirty="0" smtClean="0"/>
              <a:t>pesos do modelo.</a:t>
            </a:r>
            <a:endParaRPr lang="pt-BR" dirty="0"/>
          </a:p>
        </p:txBody>
      </p:sp>
    </p:spTree>
    <p:extLst>
      <p:ext uri="{BB962C8B-B14F-4D97-AF65-F5344CB8AC3E}">
        <p14:creationId xmlns:p14="http://schemas.microsoft.com/office/powerpoint/2010/main" val="31855299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961914" cy="4916370"/>
              </a:xfrm>
            </p:spPr>
            <p:txBody>
              <a:bodyPr>
                <a:normAutofit fontScale="92500" lnSpcReduction="10000"/>
              </a:bodyPr>
              <a:lstStyle/>
              <a:p>
                <a:pPr marL="0" indent="0">
                  <a:buNone/>
                </a:pPr>
                <a:r>
                  <a:rPr lang="pt-BR" dirty="0" smtClean="0"/>
                  <a:t>Ao invés de minimizar apenas o erro quadrático médio, como fizemos antes, agora há a introdução de </a:t>
                </a:r>
                <a:r>
                  <a:rPr lang="pt-BR" dirty="0"/>
                  <a:t>um</a:t>
                </a:r>
                <a:r>
                  <a:rPr lang="pt-BR" b="1" dirty="0"/>
                  <a:t> </a:t>
                </a:r>
                <a:r>
                  <a:rPr lang="pt-BR" b="1" i="1" dirty="0"/>
                  <a:t>termo de penalização </a:t>
                </a:r>
                <a:r>
                  <a:rPr lang="pt-BR" dirty="0"/>
                  <a:t>proporcional à </a:t>
                </a:r>
                <a:r>
                  <a:rPr lang="pt-BR" b="1" i="1" dirty="0"/>
                  <a:t>norma Euclidiana</a:t>
                </a:r>
                <a:r>
                  <a:rPr lang="pt-BR" dirty="0"/>
                  <a:t> </a:t>
                </a:r>
                <a:r>
                  <a:rPr lang="pt-BR" dirty="0" smtClean="0"/>
                  <a:t>(norma L2</a:t>
                </a:r>
                <a:r>
                  <a:rPr lang="pt-BR" dirty="0"/>
                  <a:t>) do vetor de pesos</a:t>
                </a:r>
                <a:r>
                  <a:rPr lang="pt-BR" dirty="0" smtClean="0"/>
                  <a:t>.</a:t>
                </a:r>
              </a:p>
              <a:p>
                <a:pPr marL="0" indent="0" algn="ctr">
                  <a:buNone/>
                </a:pPr>
                <a14:m>
                  <m:oMath xmlns:m="http://schemas.openxmlformats.org/officeDocument/2006/math">
                    <m:func>
                      <m:funcPr>
                        <m:ctrlPr>
                          <a:rPr lang="nl-BE" sz="2400" i="1">
                            <a:latin typeface="Cambria Math" panose="02040503050406030204" pitchFamily="18" charset="0"/>
                          </a:rPr>
                        </m:ctrlPr>
                      </m:funcPr>
                      <m:fName>
                        <m:limLow>
                          <m:limLowPr>
                            <m:ctrlPr>
                              <a:rPr lang="nl-BE" sz="2400" i="1">
                                <a:latin typeface="Cambria Math" panose="02040503050406030204" pitchFamily="18" charset="0"/>
                              </a:rPr>
                            </m:ctrlPr>
                          </m:limLowPr>
                          <m:e>
                            <m:r>
                              <m:rPr>
                                <m:sty m:val="p"/>
                              </m:rPr>
                              <a:rPr lang="nl-BE" sz="2400">
                                <a:latin typeface="Cambria Math" panose="02040503050406030204" pitchFamily="18" charset="0"/>
                              </a:rPr>
                              <m:t>min</m:t>
                            </m:r>
                          </m:e>
                          <m:lim>
                            <m:r>
                              <a:rPr lang="pt-BR" sz="2400" b="1" i="1">
                                <a:latin typeface="Cambria Math" panose="02040503050406030204" pitchFamily="18" charset="0"/>
                              </a:rPr>
                              <m:t>𝒂</m:t>
                            </m:r>
                            <m:r>
                              <a:rPr lang="pt-BR" sz="2400" b="1" i="1">
                                <a:latin typeface="Cambria Math" panose="02040503050406030204" pitchFamily="18" charset="0"/>
                                <a:ea typeface="Cambria Math" panose="02040503050406030204" pitchFamily="18" charset="0"/>
                              </a:rPr>
                              <m:t>∈</m:t>
                            </m:r>
                            <m:r>
                              <a:rPr lang="pt-BR" sz="2400" b="1" i="1">
                                <a:latin typeface="Cambria Math" panose="02040503050406030204" pitchFamily="18" charset="0"/>
                                <a:ea typeface="Cambria Math" panose="02040503050406030204" pitchFamily="18" charset="0"/>
                              </a:rPr>
                              <m:t>ℝ</m:t>
                            </m:r>
                            <m:r>
                              <a:rPr lang="pt-BR" sz="2400" b="1" i="1">
                                <a:latin typeface="Cambria Math" panose="02040503050406030204" pitchFamily="18" charset="0"/>
                              </a:rPr>
                              <m:t> </m:t>
                            </m:r>
                          </m:lim>
                        </m:limLow>
                      </m:fName>
                      <m:e>
                        <m:sSup>
                          <m:sSupPr>
                            <m:ctrlPr>
                              <a:rPr lang="pt-BR" sz="2400" i="1">
                                <a:latin typeface="Cambria Math" panose="02040503050406030204" pitchFamily="18" charset="0"/>
                              </a:rPr>
                            </m:ctrlPr>
                          </m:sSupPr>
                          <m:e>
                            <m:d>
                              <m:dPr>
                                <m:begChr m:val="‖"/>
                                <m:endChr m:val="‖"/>
                                <m:ctrlPr>
                                  <a:rPr lang="pt-BR" sz="2400" i="1">
                                    <a:latin typeface="Cambria Math" panose="02040503050406030204" pitchFamily="18" charset="0"/>
                                  </a:rPr>
                                </m:ctrlPr>
                              </m:dPr>
                              <m:e>
                                <m:r>
                                  <a:rPr lang="pt-BR" sz="2400" b="1" i="1">
                                    <a:latin typeface="Cambria Math" panose="02040503050406030204" pitchFamily="18" charset="0"/>
                                  </a:rPr>
                                  <m:t>𝒚</m:t>
                                </m:r>
                                <m:r>
                                  <a:rPr lang="pt-BR" sz="2400" i="1">
                                    <a:latin typeface="Cambria Math" panose="02040503050406030204" pitchFamily="18" charset="0"/>
                                  </a:rPr>
                                  <m:t> −</m:t>
                                </m:r>
                                <m:r>
                                  <a:rPr lang="el-GR" sz="2400" b="1" i="1">
                                    <a:latin typeface="Cambria Math" panose="02040503050406030204" pitchFamily="18" charset="0"/>
                                  </a:rPr>
                                  <m:t>𝜱</m:t>
                                </m:r>
                                <m:r>
                                  <a:rPr lang="pt-BR" sz="2400" b="1" i="1">
                                    <a:latin typeface="Cambria Math" panose="02040503050406030204" pitchFamily="18" charset="0"/>
                                  </a:rPr>
                                  <m:t>𝒂</m:t>
                                </m:r>
                              </m:e>
                            </m:d>
                          </m:e>
                          <m:sup>
                            <m:r>
                              <a:rPr lang="pt-BR" sz="2400" i="1">
                                <a:latin typeface="Cambria Math" panose="02040503050406030204" pitchFamily="18" charset="0"/>
                              </a:rPr>
                              <m:t>2</m:t>
                            </m:r>
                          </m:sup>
                        </m:sSup>
                      </m:e>
                    </m:func>
                    <m:r>
                      <a:rPr lang="pt-BR" sz="2400" i="1">
                        <a:latin typeface="Cambria Math" panose="02040503050406030204" pitchFamily="18" charset="0"/>
                      </a:rPr>
                      <m:t>+</m:t>
                    </m:r>
                    <m:r>
                      <a:rPr lang="pt-BR" sz="2400" i="1">
                        <a:latin typeface="Cambria Math" panose="02040503050406030204" pitchFamily="18" charset="0"/>
                        <a:ea typeface="Cambria Math" panose="02040503050406030204" pitchFamily="18" charset="0"/>
                      </a:rPr>
                      <m:t>𝜆</m:t>
                    </m:r>
                    <m:sSubSup>
                      <m:sSubSupPr>
                        <m:ctrlPr>
                          <a:rPr lang="pt-BR" sz="2400" i="1">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i="1">
                            <a:latin typeface="Cambria Math" panose="02040503050406030204" pitchFamily="18" charset="0"/>
                            <a:ea typeface="Cambria Math" panose="02040503050406030204" pitchFamily="18" charset="0"/>
                          </a:rPr>
                          <m:t>2</m:t>
                        </m:r>
                      </m:sub>
                      <m:sup>
                        <m:r>
                          <a:rPr lang="pt-BR" sz="2400" i="1">
                            <a:latin typeface="Cambria Math" panose="02040503050406030204" pitchFamily="18" charset="0"/>
                            <a:ea typeface="Cambria Math" panose="02040503050406030204" pitchFamily="18" charset="0"/>
                          </a:rPr>
                          <m:t>2</m:t>
                        </m:r>
                      </m:sup>
                    </m:sSubSup>
                  </m:oMath>
                </a14:m>
                <a:r>
                  <a:rPr lang="pt-BR" sz="2400" dirty="0" smtClean="0"/>
                  <a:t>,</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oMath>
                </a14:m>
                <a:r>
                  <a:rPr lang="pt-BR" dirty="0" smtClean="0"/>
                  <a:t>é </a:t>
                </a:r>
                <a:r>
                  <a:rPr lang="pt-BR" dirty="0"/>
                  <a:t>o </a:t>
                </a:r>
                <a:r>
                  <a:rPr lang="pt-BR" b="1" i="1" dirty="0" smtClean="0"/>
                  <a:t>coeficiente ou fator </a:t>
                </a:r>
                <a:r>
                  <a:rPr lang="pt-BR" b="1" i="1" dirty="0"/>
                  <a:t>de </a:t>
                </a:r>
                <a:r>
                  <a:rPr lang="pt-BR" b="1" i="1" dirty="0" smtClean="0"/>
                  <a:t>regularização</a:t>
                </a:r>
                <a:r>
                  <a:rPr lang="pt-BR" dirty="0" smtClean="0"/>
                  <a:t>.</a:t>
                </a:r>
                <a:endParaRPr lang="pt-BR" b="1" i="1" dirty="0"/>
              </a:p>
              <a:p>
                <a:r>
                  <a:rPr lang="pt-BR" b="1" dirty="0" smtClean="0"/>
                  <a:t>OBS.</a:t>
                </a:r>
                <a:r>
                  <a:rPr lang="pt-BR" dirty="0" smtClean="0"/>
                  <a:t>: normalmente, o coeficiente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pt-BR" dirty="0" smtClean="0"/>
                  <a:t> </a:t>
                </a:r>
                <a:r>
                  <a:rPr lang="pt-BR" dirty="0"/>
                  <a:t>não é levado em consideração no cálculo do termo de penalização </a:t>
                </a:r>
                <a:r>
                  <a:rPr lang="pt-BR" dirty="0" smtClean="0"/>
                  <a:t>(</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smtClean="0"/>
                  <a:t>), </a:t>
                </a:r>
                <a:r>
                  <a:rPr lang="pt-BR" dirty="0"/>
                  <a:t>para evitar que o resultado dependa da origem escolhida para o </a:t>
                </a:r>
                <a:r>
                  <a:rPr lang="pt-BR" dirty="0" smtClean="0"/>
                  <a:t>vetor </a:t>
                </a:r>
                <a14:m>
                  <m:oMath xmlns:m="http://schemas.openxmlformats.org/officeDocument/2006/math">
                    <m:r>
                      <a:rPr lang="pt-BR" b="0" i="1" smtClean="0">
                        <a:latin typeface="Cambria Math" panose="02040503050406030204" pitchFamily="18" charset="0"/>
                      </a:rPr>
                      <m:t>𝑦</m:t>
                    </m:r>
                  </m:oMath>
                </a14:m>
                <a:r>
                  <a:rPr lang="pt-BR" dirty="0" smtClean="0"/>
                  <a:t>. Assim,</a:t>
                </a:r>
              </a:p>
              <a:p>
                <a:pPr marL="0" indent="0" algn="ctr">
                  <a:buNone/>
                </a:pPr>
                <a14:m>
                  <m:oMath xmlns:m="http://schemas.openxmlformats.org/officeDocument/2006/math">
                    <m:sSubSup>
                      <m:sSubSupPr>
                        <m:ctrlPr>
                          <a:rPr lang="pt-BR" sz="2400" b="0" i="1" smtClean="0">
                            <a:latin typeface="Cambria Math" panose="02040503050406030204" pitchFamily="18" charset="0"/>
                            <a:ea typeface="Cambria Math" panose="02040503050406030204" pitchFamily="18" charset="0"/>
                          </a:rPr>
                        </m:ctrlPr>
                      </m:sSubSupPr>
                      <m:e>
                        <m:d>
                          <m:dPr>
                            <m:begChr m:val="‖"/>
                            <m:endChr m:val="‖"/>
                            <m:ctrlPr>
                              <a:rPr lang="pt-BR" sz="2400" i="1">
                                <a:latin typeface="Cambria Math" panose="02040503050406030204" pitchFamily="18" charset="0"/>
                                <a:ea typeface="Cambria Math" panose="02040503050406030204" pitchFamily="18" charset="0"/>
                              </a:rPr>
                            </m:ctrlPr>
                          </m:dPr>
                          <m:e>
                            <m:r>
                              <a:rPr lang="pt-BR" sz="2400" b="1" i="1">
                                <a:latin typeface="Cambria Math" panose="02040503050406030204" pitchFamily="18" charset="0"/>
                              </a:rPr>
                              <m:t>𝒂</m:t>
                            </m:r>
                          </m:e>
                        </m:d>
                      </m:e>
                      <m:sub>
                        <m:r>
                          <a:rPr lang="pt-BR" sz="2400" b="0" i="1" smtClean="0">
                            <a:latin typeface="Cambria Math" panose="02040503050406030204" pitchFamily="18" charset="0"/>
                            <a:ea typeface="Cambria Math" panose="02040503050406030204" pitchFamily="18" charset="0"/>
                          </a:rPr>
                          <m:t>2</m:t>
                        </m:r>
                      </m:sub>
                      <m:sup>
                        <m:r>
                          <a:rPr lang="pt-BR" sz="2400" b="0" i="1" smtClean="0">
                            <a:latin typeface="Cambria Math" panose="02040503050406030204" pitchFamily="18" charset="0"/>
                            <a:ea typeface="Cambria Math" panose="02040503050406030204" pitchFamily="18" charset="0"/>
                          </a:rPr>
                          <m:t>2</m:t>
                        </m:r>
                      </m:sup>
                    </m:sSubSup>
                    <m:r>
                      <a:rPr lang="pt-BR" sz="2400" b="0" i="1" smtClean="0">
                        <a:latin typeface="Cambria Math" panose="02040503050406030204" pitchFamily="18" charset="0"/>
                        <a:ea typeface="Cambria Math" panose="02040503050406030204" pitchFamily="18" charset="0"/>
                      </a:rPr>
                      <m:t>=</m:t>
                    </m:r>
                    <m:nary>
                      <m:naryPr>
                        <m:chr m:val="∑"/>
                        <m:limLoc m:val="subSup"/>
                        <m:ctrlPr>
                          <a:rPr lang="pt-BR" sz="2400" i="1" smtClean="0">
                            <a:latin typeface="Cambria Math" panose="02040503050406030204" pitchFamily="18" charset="0"/>
                            <a:ea typeface="Cambria Math" panose="02040503050406030204" pitchFamily="18" charset="0"/>
                          </a:rPr>
                        </m:ctrlPr>
                      </m:naryPr>
                      <m:sub>
                        <m:r>
                          <m:rPr>
                            <m:brk m:alnAt="25"/>
                          </m:rPr>
                          <a:rPr lang="pt-BR" sz="2400" b="0" i="1" smtClean="0">
                            <a:latin typeface="Cambria Math" panose="02040503050406030204" pitchFamily="18" charset="0"/>
                            <a:ea typeface="Cambria Math" panose="02040503050406030204" pitchFamily="18" charset="0"/>
                          </a:rPr>
                          <m:t>𝑖</m:t>
                        </m:r>
                        <m:r>
                          <a:rPr lang="pt-BR" sz="2400" b="0" i="1" smtClean="0">
                            <a:latin typeface="Cambria Math" panose="02040503050406030204" pitchFamily="18" charset="0"/>
                            <a:ea typeface="Cambria Math" panose="02040503050406030204" pitchFamily="18" charset="0"/>
                          </a:rPr>
                          <m:t>=1</m:t>
                        </m:r>
                      </m:sub>
                      <m:sup>
                        <m:r>
                          <a:rPr lang="pt-BR" sz="2400" b="0" i="1" smtClean="0">
                            <a:latin typeface="Cambria Math" panose="02040503050406030204" pitchFamily="18" charset="0"/>
                            <a:ea typeface="Cambria Math" panose="02040503050406030204" pitchFamily="18" charset="0"/>
                          </a:rPr>
                          <m:t>𝐾</m:t>
                        </m:r>
                      </m:sup>
                      <m:e>
                        <m:sSup>
                          <m:sSupPr>
                            <m:ctrlPr>
                              <a:rPr lang="pt-BR" sz="2400" i="1">
                                <a:latin typeface="Cambria Math" panose="02040503050406030204" pitchFamily="18" charset="0"/>
                                <a:ea typeface="Cambria Math" panose="02040503050406030204" pitchFamily="18" charset="0"/>
                              </a:rPr>
                            </m:ctrlPr>
                          </m:sSupPr>
                          <m:e>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𝑎</m:t>
                                </m:r>
                              </m:e>
                              <m:sub>
                                <m:r>
                                  <a:rPr lang="pt-BR" sz="2400" i="1">
                                    <a:latin typeface="Cambria Math" panose="02040503050406030204" pitchFamily="18" charset="0"/>
                                    <a:ea typeface="Cambria Math" panose="02040503050406030204" pitchFamily="18" charset="0"/>
                                  </a:rPr>
                                  <m:t>𝑖</m:t>
                                </m:r>
                              </m:sub>
                            </m:sSub>
                          </m:e>
                          <m:sup>
                            <m:r>
                              <a:rPr lang="pt-BR" sz="2400" i="1">
                                <a:latin typeface="Cambria Math" panose="02040503050406030204" pitchFamily="18" charset="0"/>
                                <a:ea typeface="Cambria Math" panose="02040503050406030204" pitchFamily="18" charset="0"/>
                              </a:rPr>
                              <m:t>2</m:t>
                            </m:r>
                          </m:sup>
                        </m:sSup>
                      </m:e>
                    </m:nary>
                  </m:oMath>
                </a14:m>
                <a:r>
                  <a:rPr lang="pt-BR" sz="2400" dirty="0" smtClean="0"/>
                  <a:t>.</a:t>
                </a:r>
              </a:p>
              <a:p>
                <a:pPr marL="0" indent="0">
                  <a:buNone/>
                </a:pPr>
                <a:r>
                  <a:rPr lang="pt-BR" sz="2400" dirty="0" smtClean="0"/>
                  <a:t>O peso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smtClean="0"/>
                  <a:t> apenas dá o deslocamento da função hipótese em relação ao eixo </a:t>
                </a:r>
                <a14:m>
                  <m:oMath xmlns:m="http://schemas.openxmlformats.org/officeDocument/2006/math">
                    <m:r>
                      <a:rPr lang="pt-BR" sz="2400" i="1">
                        <a:latin typeface="Cambria Math" panose="02040503050406030204" pitchFamily="18" charset="0"/>
                      </a:rPr>
                      <m:t>𝑦</m:t>
                    </m:r>
                  </m:oMath>
                </a14:m>
                <a:r>
                  <a:rPr lang="pt-BR" sz="2400" dirty="0" smtClean="0"/>
                  <a:t> e não tem influência na complexidade da hipótese pois não é multiplicado por nenhum atributo. Lembre-se que a complexidade se deve à ordem do modelo e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0</m:t>
                        </m:r>
                      </m:sub>
                    </m:sSub>
                  </m:oMath>
                </a14:m>
                <a:r>
                  <a:rPr lang="pt-BR" sz="2400" dirty="0" smtClean="0"/>
                  <a:t> apenas dita o </a:t>
                </a:r>
                <a:r>
                  <a:rPr lang="pt-BR" sz="2400" i="1" dirty="0" smtClean="0"/>
                  <a:t>offset</a:t>
                </a:r>
                <a:r>
                  <a:rPr lang="pt-BR" sz="2400" dirty="0" smtClean="0"/>
                  <a:t> em relação ao eixo </a:t>
                </a:r>
                <a14:m>
                  <m:oMath xmlns:m="http://schemas.openxmlformats.org/officeDocument/2006/math">
                    <m:r>
                      <a:rPr lang="pt-BR" sz="2400" i="1">
                        <a:latin typeface="Cambria Math" panose="02040503050406030204" pitchFamily="18" charset="0"/>
                      </a:rPr>
                      <m:t>𝑦</m:t>
                    </m:r>
                  </m:oMath>
                </a14:m>
                <a:r>
                  <a:rPr lang="pt-BR" sz="2400" dirty="0" smtClean="0"/>
                  <a:t>.</a:t>
                </a:r>
                <a:endParaRPr lang="pt-B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961914" cy="4916370"/>
              </a:xfrm>
              <a:blipFill rotWithShape="0">
                <a:blip r:embed="rId3"/>
                <a:stretch>
                  <a:fillRect l="-1001" t="-2478" r="-1112"/>
                </a:stretch>
              </a:blipFill>
            </p:spPr>
            <p:txBody>
              <a:bodyPr/>
              <a:lstStyle/>
              <a:p>
                <a:r>
                  <a:rPr lang="pt-BR">
                    <a:noFill/>
                  </a:rPr>
                  <a:t> </a:t>
                </a:r>
              </a:p>
            </p:txBody>
          </p:sp>
        </mc:Fallback>
      </mc:AlternateContent>
    </p:spTree>
    <p:extLst>
      <p:ext uri="{BB962C8B-B14F-4D97-AF65-F5344CB8AC3E}">
        <p14:creationId xmlns:p14="http://schemas.microsoft.com/office/powerpoint/2010/main" val="3335673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037658"/>
              </a:xfrm>
            </p:spPr>
            <p:txBody>
              <a:bodyPr>
                <a:normAutofit lnSpcReduction="10000"/>
              </a:bodyPr>
              <a:lstStyle/>
              <a:p>
                <a:pPr marL="0" indent="0">
                  <a:buNone/>
                </a:pPr>
                <a:r>
                  <a:rPr lang="pt-BR" dirty="0" smtClean="0"/>
                  <a:t>Podemos re-escrever o </a:t>
                </a:r>
                <a:r>
                  <a:rPr lang="pt-BR" dirty="0"/>
                  <a:t>problema </a:t>
                </a:r>
                <a:r>
                  <a:rPr lang="pt-BR" dirty="0" smtClean="0"/>
                  <a:t>de regularização acimo como </a:t>
                </a:r>
                <a:r>
                  <a:rPr lang="pt-BR" dirty="0"/>
                  <a:t>um problema de otimização com </a:t>
                </a:r>
                <a:r>
                  <a:rPr lang="pt-BR" dirty="0" smtClean="0"/>
                  <a:t>restrições</a:t>
                </a:r>
                <a:r>
                  <a:rPr lang="pt-BR" dirty="0"/>
                  <a:t> </a:t>
                </a:r>
                <a:r>
                  <a:rPr lang="pt-BR" dirty="0" smtClean="0"/>
                  <a:t>da seguinte forma</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r>
                        <m:rPr>
                          <m:sty m:val="p"/>
                        </m:rPr>
                        <a:rPr lang="pt-BR" i="1" smtClean="0">
                          <a:latin typeface="Cambria Math" panose="02040503050406030204" pitchFamily="18" charset="0"/>
                        </a:rPr>
                        <m:t>s</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𝑐</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smtClean="0"/>
                  <a:t> restringe a magnitude dos pesos e é inversamente proporcional à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a:t>
                </a:r>
                <a:endParaRPr lang="pt-BR" dirty="0"/>
              </a:p>
              <a:p>
                <a:r>
                  <a:rPr lang="pt-BR" dirty="0" smtClean="0"/>
                  <a:t>Observe que </a:t>
                </a:r>
                <a:r>
                  <a:rPr lang="pt-BR" dirty="0"/>
                  <a:t>há a imposição de uma restrição à norma Euclidiana do vetor de </a:t>
                </a:r>
                <a:r>
                  <a:rPr lang="pt-BR" dirty="0" smtClean="0"/>
                  <a:t>pesos.</a:t>
                </a:r>
              </a:p>
              <a:p>
                <a:pPr lvl="1"/>
                <a:r>
                  <a:rPr lang="pt-BR" dirty="0" smtClean="0"/>
                  <a:t>Conforme o </a:t>
                </a:r>
                <a:r>
                  <a:rPr lang="pt-BR" dirty="0"/>
                  <a:t>valor </a:t>
                </a:r>
                <a:r>
                  <a:rPr lang="pt-BR" dirty="0" smtClean="0"/>
                  <a:t>de </a:t>
                </a:r>
                <a14:m>
                  <m:oMath xmlns:m="http://schemas.openxmlformats.org/officeDocument/2006/math">
                    <m:r>
                      <a:rPr lang="pt-BR" i="1">
                        <a:latin typeface="Cambria Math" panose="02040503050406030204" pitchFamily="18" charset="0"/>
                        <a:ea typeface="Cambria Math" panose="02040503050406030204" pitchFamily="18" charset="0"/>
                      </a:rPr>
                      <m:t>𝑐</m:t>
                    </m:r>
                  </m:oMath>
                </a14:m>
                <a:r>
                  <a:rPr lang="pt-BR" dirty="0" smtClean="0"/>
                  <a:t> diminui, </a:t>
                </a:r>
                <a:r>
                  <a:rPr lang="pt-BR" dirty="0"/>
                  <a:t>maior é a redução da magnitude dos </a:t>
                </a:r>
                <a:r>
                  <a:rPr lang="pt-BR" dirty="0" smtClean="0"/>
                  <a:t>pesos, </a:t>
                </a:r>
                <a:r>
                  <a:rPr lang="pt-BR" dirty="0"/>
                  <a:t>até o limite em que </a:t>
                </a:r>
                <a14:m>
                  <m:oMath xmlns:m="http://schemas.openxmlformats.org/officeDocument/2006/math">
                    <m:r>
                      <a:rPr lang="pt-BR" i="1" smtClean="0">
                        <a:latin typeface="Cambria Math" panose="02040503050406030204" pitchFamily="18" charset="0"/>
                        <a:ea typeface="Cambria Math" panose="02040503050406030204" pitchFamily="18" charset="0"/>
                      </a:rPr>
                      <m:t>𝑐</m:t>
                    </m:r>
                    <m:r>
                      <a:rPr lang="pt-BR" i="1" smtClean="0">
                        <a:latin typeface="Cambria Math" panose="02040503050406030204" pitchFamily="18" charset="0"/>
                        <a:ea typeface="Cambria Math" panose="02040503050406030204" pitchFamily="18" charset="0"/>
                      </a:rPr>
                      <m:t>→0</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→0</m:t>
                    </m:r>
                  </m:oMath>
                </a14:m>
                <a:r>
                  <a:rPr lang="pt-BR" dirty="0" smtClean="0"/>
                  <a:t>.</a:t>
                </a:r>
              </a:p>
              <a:p>
                <a:pPr lvl="1"/>
                <a:r>
                  <a:rPr lang="pt-BR" dirty="0" smtClean="0"/>
                  <a:t>Por outro lado, conforme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smtClean="0"/>
                  <a:t>aumenta, maior será a magnitude dos pesos, até que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m:t>
                    </m:r>
                  </m:oMath>
                </a14:m>
                <a:r>
                  <a:rPr lang="pt-BR" dirty="0"/>
                  <a:t>, 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smtClean="0"/>
                  <a:t>.</a:t>
                </a:r>
              </a:p>
              <a:p>
                <a:pPr lvl="1"/>
                <a:r>
                  <a:rPr lang="pt-BR" dirty="0" smtClean="0"/>
                  <a:t>Portanto, o </a:t>
                </a:r>
                <a:r>
                  <a:rPr lang="pt-BR" dirty="0"/>
                  <a:t>parâmetro </a:t>
                </a:r>
                <a14:m>
                  <m:oMath xmlns:m="http://schemas.openxmlformats.org/officeDocument/2006/math">
                    <m:r>
                      <a:rPr lang="pt-BR" i="1">
                        <a:latin typeface="Cambria Math" panose="02040503050406030204" pitchFamily="18" charset="0"/>
                        <a:ea typeface="Cambria Math" panose="02040503050406030204" pitchFamily="18" charset="0"/>
                      </a:rPr>
                      <m:t>𝑐</m:t>
                    </m:r>
                    <m:r>
                      <a:rPr lang="pt-BR" i="1">
                        <a:latin typeface="Cambria Math" panose="02040503050406030204" pitchFamily="18" charset="0"/>
                        <a:ea typeface="Cambria Math" panose="02040503050406030204" pitchFamily="18" charset="0"/>
                      </a:rPr>
                      <m:t> </m:t>
                    </m:r>
                  </m:oMath>
                </a14:m>
                <a:r>
                  <a:rPr lang="pt-BR" dirty="0" smtClean="0"/>
                  <a:t>(e consequentemente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controla, </a:t>
                </a:r>
                <a:r>
                  <a:rPr lang="pt-BR" dirty="0"/>
                  <a:t>o </a:t>
                </a:r>
                <a:r>
                  <a:rPr lang="pt-BR" dirty="0" smtClean="0"/>
                  <a:t>balanço entre </a:t>
                </a:r>
                <a:r>
                  <a:rPr lang="pt-BR" dirty="0"/>
                  <a:t>a redução do erro de aproximação e a limitação da magnitude dos </a:t>
                </a:r>
                <a:r>
                  <a:rPr lang="pt-BR" dirty="0" smtClean="0"/>
                  <a:t>pesos.</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037658"/>
              </a:xfrm>
              <a:blipFill rotWithShape="0">
                <a:blip r:embed="rId3"/>
                <a:stretch>
                  <a:fillRect l="-1098" t="-2660" r="-439"/>
                </a:stretch>
              </a:blipFill>
            </p:spPr>
            <p:txBody>
              <a:bodyPr/>
              <a:lstStyle/>
              <a:p>
                <a:r>
                  <a:rPr lang="pt-BR">
                    <a:noFill/>
                  </a:rPr>
                  <a:t> </a:t>
                </a:r>
              </a:p>
            </p:txBody>
          </p:sp>
        </mc:Fallback>
      </mc:AlternateContent>
    </p:spTree>
    <p:extLst>
      <p:ext uri="{BB962C8B-B14F-4D97-AF65-F5344CB8AC3E}">
        <p14:creationId xmlns:p14="http://schemas.microsoft.com/office/powerpoint/2010/main" val="836087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8"/>
                <a:ext cx="11103592" cy="5167312"/>
              </a:xfrm>
            </p:spPr>
            <p:txBody>
              <a:bodyPr>
                <a:normAutofit fontScale="85000" lnSpcReduction="20000"/>
              </a:bodyPr>
              <a:lstStyle/>
              <a:p>
                <a:r>
                  <a:rPr lang="pt-BR" dirty="0" smtClean="0"/>
                  <a:t>Perceba que a equação</a:t>
                </a:r>
                <a14:m>
                  <m:oMath xmlns:m="http://schemas.openxmlformats.org/officeDocument/2006/math">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a14:m>
                <a:r>
                  <a:rPr lang="pt-BR" dirty="0" smtClean="0"/>
                  <a:t>continua sendo quadrática com relação aos pesos. </a:t>
                </a:r>
              </a:p>
              <a:p>
                <a:r>
                  <a:rPr lang="pt-BR" dirty="0" smtClean="0"/>
                  <a:t>Portanto, podemos encontrar uma solução de forma fechada seguindo o mesmo procedimento que usamos para encontrar a </a:t>
                </a:r>
                <a:r>
                  <a:rPr lang="pt-BR" b="1" i="1" dirty="0" smtClean="0"/>
                  <a:t>equação normal</a:t>
                </a:r>
                <a:r>
                  <a:rPr lang="pt-BR" dirty="0" smtClean="0"/>
                  <a:t>.</a:t>
                </a:r>
                <a:endParaRPr lang="pt-BR" dirty="0"/>
              </a:p>
              <a:p>
                <a:pPr marL="0" indent="0" algn="ctr">
                  <a:buNone/>
                </a:pPr>
                <a:endParaRPr lang="pt-BR" b="1" i="1" dirty="0" smtClean="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1" i="1" smtClean="0">
                                <a:latin typeface="Cambria Math" panose="02040503050406030204" pitchFamily="18" charset="0"/>
                                <a:ea typeface="Cambria Math" panose="02040503050406030204" pitchFamily="18" charset="0"/>
                              </a:rPr>
                              <m:t>𝑰</m:t>
                            </m:r>
                            <m:r>
                              <a:rPr lang="pt-BR" b="1" i="1" smtClean="0">
                                <a:latin typeface="Cambria Math" panose="02040503050406030204" pitchFamily="18" charset="0"/>
                                <a:ea typeface="Cambria Math" panose="02040503050406030204" pitchFamily="18" charset="0"/>
                              </a:rPr>
                              <m:t>′</m:t>
                            </m:r>
                          </m:e>
                        </m:d>
                      </m:e>
                      <m:sup>
                        <m:r>
                          <a:rPr lang="pt-BR" i="1">
                            <a:latin typeface="Cambria Math" panose="02040503050406030204" pitchFamily="18" charset="0"/>
                          </a:rPr>
                          <m:t>−1</m:t>
                        </m:r>
                      </m:sup>
                    </m:sSup>
                    <m:sSup>
                      <m:sSupPr>
                        <m:ctrlPr>
                          <a:rPr lang="pt-BR" i="1">
                            <a:latin typeface="Cambria Math" panose="02040503050406030204" pitchFamily="18" charset="0"/>
                          </a:rPr>
                        </m:ctrlPr>
                      </m:sSupPr>
                      <m:e>
                        <m:r>
                          <a:rPr lang="pt-BR" i="1">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smtClean="0"/>
                  <a:t>, onde </a:t>
                </a:r>
                <a14:m>
                  <m:oMath xmlns:m="http://schemas.openxmlformats.org/officeDocument/2006/math">
                    <m:sSup>
                      <m:sSupPr>
                        <m:ctrlPr>
                          <a:rPr lang="pt-BR" b="1"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𝑰</m:t>
                        </m:r>
                      </m:e>
                      <m:sup>
                        <m:r>
                          <a:rPr lang="pt-BR" b="1" i="1" smtClean="0">
                            <a:latin typeface="Cambria Math" panose="02040503050406030204" pitchFamily="18" charset="0"/>
                            <a:ea typeface="Cambria Math" panose="02040503050406030204" pitchFamily="18" charset="0"/>
                          </a:rPr>
                          <m:t>′</m:t>
                        </m:r>
                      </m:sup>
                    </m:sSup>
                    <m:r>
                      <a:rPr lang="pt-BR" b="1" i="1" smtClean="0">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2"/>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b="0"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1</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0</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r>
                                        <m:e>
                                          <m:r>
                                            <a:rPr lang="pt-BR" i="1" smtClean="0">
                                              <a:latin typeface="Cambria Math" panose="02040503050406030204" pitchFamily="18" charset="0"/>
                                              <a:ea typeface="Cambria Math" panose="02040503050406030204" pitchFamily="18" charset="0"/>
                                            </a:rPr>
                                            <m:t>⋱</m:t>
                                          </m:r>
                                        </m:e>
                                      </m:mr>
                                      <m:mr>
                                        <m:e>
                                          <m:r>
                                            <a:rPr lang="pt-BR" i="1" smtClean="0">
                                              <a:latin typeface="Cambria Math" panose="02040503050406030204" pitchFamily="18" charset="0"/>
                                              <a:ea typeface="Cambria Math" panose="02040503050406030204" pitchFamily="18" charset="0"/>
                                            </a:rPr>
                                            <m:t>…</m:t>
                                          </m:r>
                                        </m:e>
                                      </m:mr>
                                    </m:m>
                                  </m:e>
                                </m:mr>
                              </m:m>
                            </m:e>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0</m:t>
                                          </m:r>
                                        </m:e>
                                      </m:mr>
                                      <m:mr>
                                        <m:e>
                                          <m:r>
                                            <a:rPr lang="pt-BR" b="0" i="1" smtClean="0">
                                              <a:latin typeface="Cambria Math" panose="02040503050406030204" pitchFamily="18" charset="0"/>
                                              <a:ea typeface="Cambria Math" panose="02040503050406030204" pitchFamily="18" charset="0"/>
                                            </a:rPr>
                                            <m:t>0</m:t>
                                          </m:r>
                                        </m:e>
                                      </m:mr>
                                    </m:m>
                                  </m:e>
                                </m:mr>
                                <m:mr>
                                  <m:e>
                                    <m:r>
                                      <a:rPr lang="pt-BR" i="1" smtClean="0">
                                        <a:latin typeface="Cambria Math" panose="02040503050406030204" pitchFamily="18" charset="0"/>
                                        <a:ea typeface="Cambria Math" panose="02040503050406030204" pitchFamily="18" charset="0"/>
                                      </a:rPr>
                                      <m:t>⋮</m:t>
                                    </m:r>
                                  </m:e>
                                </m:mr>
                                <m:mr>
                                  <m:e>
                                    <m:r>
                                      <a:rPr lang="pt-BR" b="0" i="1" smtClean="0">
                                        <a:latin typeface="Cambria Math" panose="02040503050406030204" pitchFamily="18" charset="0"/>
                                        <a:ea typeface="Cambria Math" panose="02040503050406030204" pitchFamily="18" charset="0"/>
                                      </a:rPr>
                                      <m:t>1</m:t>
                                    </m:r>
                                  </m:e>
                                </m:mr>
                              </m:m>
                            </m:e>
                          </m:mr>
                        </m:m>
                      </m:e>
                    </m:d>
                  </m:oMath>
                </a14:m>
                <a:endParaRPr lang="pt-BR" b="1" dirty="0" smtClean="0"/>
              </a:p>
              <a:p>
                <a:r>
                  <a:rPr lang="pt-BR" b="1" dirty="0" smtClean="0"/>
                  <a:t>OBS.1</a:t>
                </a:r>
                <a:r>
                  <a:rPr lang="pt-BR" dirty="0" smtClean="0"/>
                  <a:t>: </a:t>
                </a:r>
                <a:r>
                  <a:rPr lang="pt-BR" dirty="0"/>
                  <a:t>mesmo que a matriz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 </m:t>
                    </m:r>
                  </m:oMath>
                </a14:m>
                <a:r>
                  <a:rPr lang="pt-BR" dirty="0"/>
                  <a:t>não possua </a:t>
                </a:r>
                <a:r>
                  <a:rPr lang="pt-BR" b="1" i="1" dirty="0"/>
                  <a:t>posto completo</a:t>
                </a:r>
                <a:r>
                  <a:rPr lang="pt-BR" dirty="0"/>
                  <a:t>, a </a:t>
                </a:r>
                <a:r>
                  <a:rPr lang="pt-BR" dirty="0" smtClean="0"/>
                  <a:t>inversa na eq. </a:t>
                </a:r>
                <a:r>
                  <a:rPr lang="pt-BR" dirty="0"/>
                  <a:t>a</a:t>
                </a:r>
                <a:r>
                  <a:rPr lang="pt-BR" dirty="0" smtClean="0"/>
                  <a:t>cima sempre </a:t>
                </a:r>
                <a:r>
                  <a:rPr lang="pt-BR" dirty="0"/>
                  <a:t>existe por conta da adição do </a:t>
                </a:r>
                <a:r>
                  <a:rPr lang="pt-BR" b="1" i="1" dirty="0"/>
                  <a:t>termo de regularização </a:t>
                </a:r>
                <a:r>
                  <a:rPr lang="pt-BR" dirty="0"/>
                  <a:t>à diagonal principal</a:t>
                </a:r>
                <a:r>
                  <a:rPr lang="pt-BR" dirty="0" smtClean="0"/>
                  <a:t>.</a:t>
                </a:r>
              </a:p>
              <a:p>
                <a:r>
                  <a:rPr lang="pt-BR" b="1" dirty="0" smtClean="0"/>
                  <a:t>OBS.2</a:t>
                </a:r>
                <a:r>
                  <a:rPr lang="pt-BR" dirty="0" smtClean="0"/>
                  <a:t>: como </a:t>
                </a:r>
                <a:r>
                  <a:rPr lang="pt-BR" dirty="0"/>
                  <a:t>a </a:t>
                </a:r>
                <a:r>
                  <a:rPr lang="pt-BR" b="1" dirty="0" smtClean="0"/>
                  <a:t>norma L2 </a:t>
                </a:r>
                <a:r>
                  <a:rPr lang="pt-BR" dirty="0"/>
                  <a:t>é diferenciável, os problemas de aprendizagem usando a regularização de </a:t>
                </a:r>
                <a:r>
                  <a:rPr lang="pt-BR" dirty="0" smtClean="0"/>
                  <a:t>Ridge podem </a:t>
                </a:r>
                <a:r>
                  <a:rPr lang="pt-BR" dirty="0"/>
                  <a:t>ser resolvidos </a:t>
                </a:r>
                <a:r>
                  <a:rPr lang="pt-BR" dirty="0" smtClean="0"/>
                  <a:t>iterativamente através do algortimo do gradiente descendente.</a:t>
                </a:r>
              </a:p>
              <a:p>
                <a:r>
                  <a:rPr lang="pt-BR" b="1" dirty="0" smtClean="0"/>
                  <a:t>OBS.3</a:t>
                </a:r>
                <a:r>
                  <a:rPr lang="pt-BR" dirty="0" smtClean="0"/>
                  <a:t>: o </a:t>
                </a:r>
                <a:r>
                  <a:rPr lang="pt-BR" dirty="0"/>
                  <a:t>termo de regularização deve ser adicionado apenas à função de </a:t>
                </a:r>
                <a:r>
                  <a:rPr lang="pt-BR" dirty="0" smtClean="0"/>
                  <a:t>erro durante </a:t>
                </a:r>
                <a:r>
                  <a:rPr lang="pt-BR" dirty="0"/>
                  <a:t>o treinamento. Depois que o modelo é treinado, </a:t>
                </a:r>
                <a:r>
                  <a:rPr lang="pt-BR" dirty="0" smtClean="0"/>
                  <a:t>a avaliação do </a:t>
                </a:r>
                <a:r>
                  <a:rPr lang="pt-BR" dirty="0"/>
                  <a:t>desempenho do </a:t>
                </a:r>
                <a:r>
                  <a:rPr lang="pt-BR" dirty="0" smtClean="0"/>
                  <a:t>modelo não utiliza a regularização.</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8"/>
                <a:ext cx="11103592" cy="5167312"/>
              </a:xfrm>
              <a:blipFill rotWithShape="0">
                <a:blip r:embed="rId3"/>
                <a:stretch>
                  <a:fillRect l="-714" t="-2712" r="-933" b="-2241"/>
                </a:stretch>
              </a:blipFill>
            </p:spPr>
            <p:txBody>
              <a:bodyPr/>
              <a:lstStyle/>
              <a:p>
                <a:r>
                  <a:rPr lang="pt-BR">
                    <a:noFill/>
                  </a:rPr>
                  <a:t> </a:t>
                </a:r>
              </a:p>
            </p:txBody>
          </p:sp>
        </mc:Fallback>
      </mc:AlternateContent>
    </p:spTree>
    <p:extLst>
      <p:ext uri="{BB962C8B-B14F-4D97-AF65-F5344CB8AC3E}">
        <p14:creationId xmlns:p14="http://schemas.microsoft.com/office/powerpoint/2010/main" val="3694992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177"/>
            <a:ext cx="10515600" cy="1325563"/>
          </a:xfrm>
        </p:spPr>
        <p:txBody>
          <a:bodyPr/>
          <a:lstStyle/>
          <a:p>
            <a:r>
              <a:rPr lang="pt-BR" dirty="0" smtClean="0"/>
              <a:t>Ridge regression com a biblioteca Scikit-Learn</a:t>
            </a:r>
            <a:endParaRPr lang="pt-BR" dirty="0"/>
          </a:p>
        </p:txBody>
      </p:sp>
      <p:sp>
        <p:nvSpPr>
          <p:cNvPr id="5" name="Rectangle 4"/>
          <p:cNvSpPr/>
          <p:nvPr/>
        </p:nvSpPr>
        <p:spPr>
          <a:xfrm>
            <a:off x="838200" y="1195358"/>
            <a:ext cx="5023757" cy="5447645"/>
          </a:xfrm>
          <a:prstGeom prst="rect">
            <a:avLst/>
          </a:prstGeom>
        </p:spPr>
        <p:txBody>
          <a:bodyPr wrap="square">
            <a:spAutoFit/>
          </a:bodyPr>
          <a:lstStyle/>
          <a:p>
            <a:r>
              <a:rPr lang="en-US" sz="1200" dirty="0">
                <a:solidFill>
                  <a:srgbClr val="008000"/>
                </a:solidFill>
                <a:highlight>
                  <a:srgbClr val="FFFFFF"/>
                </a:highlight>
              </a:rPr>
              <a:t># Import all the necessary libraries.</a:t>
            </a:r>
            <a:endParaRPr lang="en-US" sz="1200" dirty="0">
              <a:solidFill>
                <a:srgbClr val="000000"/>
              </a:solidFill>
              <a:highlight>
                <a:srgbClr val="FFFFFF"/>
              </a:highlight>
            </a:endParaRPr>
          </a:p>
          <a:p>
            <a:r>
              <a:rPr lang="pt-BR" sz="1200" b="1" dirty="0">
                <a:solidFill>
                  <a:srgbClr val="0000FF"/>
                </a:solidFill>
                <a:highlight>
                  <a:srgbClr val="FFFFFF"/>
                </a:highlight>
              </a:rPr>
              <a:t>import</a:t>
            </a:r>
            <a:r>
              <a:rPr lang="pt-BR" sz="1200" dirty="0">
                <a:solidFill>
                  <a:srgbClr val="000000"/>
                </a:solidFill>
                <a:highlight>
                  <a:srgbClr val="FFFFFF"/>
                </a:highlight>
              </a:rPr>
              <a:t> numpy </a:t>
            </a:r>
            <a:r>
              <a:rPr lang="pt-BR" sz="1200" b="1" dirty="0">
                <a:solidFill>
                  <a:srgbClr val="0000FF"/>
                </a:solidFill>
                <a:highlight>
                  <a:srgbClr val="FFFFFF"/>
                </a:highlight>
              </a:rPr>
              <a:t>as</a:t>
            </a:r>
            <a:r>
              <a:rPr lang="pt-BR" sz="1200" dirty="0">
                <a:solidFill>
                  <a:srgbClr val="000000"/>
                </a:solidFill>
                <a:highlight>
                  <a:srgbClr val="FFFFFF"/>
                </a:highlight>
              </a:rPr>
              <a:t> np</a:t>
            </a:r>
          </a:p>
          <a:p>
            <a:r>
              <a:rPr lang="pt-BR" sz="1200" b="1" dirty="0">
                <a:solidFill>
                  <a:srgbClr val="0000FF"/>
                </a:solidFill>
                <a:highlight>
                  <a:srgbClr val="FFFFFF"/>
                </a:highlight>
              </a:rPr>
              <a:t>import</a:t>
            </a:r>
            <a:r>
              <a:rPr lang="pt-BR" sz="1200" dirty="0">
                <a:solidFill>
                  <a:srgbClr val="000000"/>
                </a:solidFill>
                <a:highlight>
                  <a:srgbClr val="FFFFFF"/>
                </a:highlight>
              </a:rPr>
              <a:t> matplotlib</a:t>
            </a:r>
            <a:r>
              <a:rPr lang="pt-BR" sz="1200" b="1" dirty="0">
                <a:solidFill>
                  <a:srgbClr val="000080"/>
                </a:solidFill>
                <a:highlight>
                  <a:srgbClr val="FFFFFF"/>
                </a:highlight>
              </a:rPr>
              <a:t>.</a:t>
            </a:r>
            <a:r>
              <a:rPr lang="pt-BR" sz="1200" dirty="0">
                <a:solidFill>
                  <a:srgbClr val="000000"/>
                </a:solidFill>
                <a:highlight>
                  <a:srgbClr val="FFFFFF"/>
                </a:highlight>
              </a:rPr>
              <a:t>pyplot </a:t>
            </a:r>
            <a:r>
              <a:rPr lang="pt-BR" sz="1200" b="1" dirty="0">
                <a:solidFill>
                  <a:srgbClr val="0000FF"/>
                </a:solidFill>
                <a:highlight>
                  <a:srgbClr val="FFFFFF"/>
                </a:highlight>
              </a:rPr>
              <a:t>as</a:t>
            </a:r>
            <a:r>
              <a:rPr lang="pt-BR" sz="1200" dirty="0">
                <a:solidFill>
                  <a:srgbClr val="000000"/>
                </a:solidFill>
                <a:highlight>
                  <a:srgbClr val="FFFFFF"/>
                </a:highlight>
              </a:rPr>
              <a:t> plt</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PolynomialFeatures</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linear_model </a:t>
            </a:r>
            <a:r>
              <a:rPr lang="pt-BR" sz="1200" b="1" dirty="0">
                <a:solidFill>
                  <a:srgbClr val="0000FF"/>
                </a:solidFill>
                <a:highlight>
                  <a:srgbClr val="FFFFFF"/>
                </a:highlight>
              </a:rPr>
              <a:t>import</a:t>
            </a:r>
            <a:r>
              <a:rPr lang="pt-BR" sz="1200" dirty="0">
                <a:solidFill>
                  <a:srgbClr val="000000"/>
                </a:solidFill>
                <a:highlight>
                  <a:srgbClr val="FFFFFF"/>
                </a:highlight>
              </a:rPr>
              <a:t> Ridge</a:t>
            </a: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pipeline </a:t>
            </a:r>
            <a:r>
              <a:rPr lang="pt-BR" sz="1200" b="1" dirty="0">
                <a:solidFill>
                  <a:srgbClr val="0000FF"/>
                </a:solidFill>
                <a:highlight>
                  <a:srgbClr val="FFFFFF"/>
                </a:highlight>
              </a:rPr>
              <a:t>import</a:t>
            </a:r>
            <a:r>
              <a:rPr lang="pt-BR" sz="1200" dirty="0">
                <a:solidFill>
                  <a:srgbClr val="000000"/>
                </a:solidFill>
                <a:highlight>
                  <a:srgbClr val="FFFFFF"/>
                </a:highlight>
              </a:rPr>
              <a:t> Pipeline</a:t>
            </a:r>
          </a:p>
          <a:p>
            <a:endParaRPr lang="pt-BR" sz="1200" dirty="0">
              <a:solidFill>
                <a:srgbClr val="000000"/>
              </a:solidFill>
              <a:highlight>
                <a:srgbClr val="FFFFFF"/>
              </a:highlight>
            </a:endParaRPr>
          </a:p>
          <a:p>
            <a:r>
              <a:rPr lang="en-US" sz="1200" dirty="0">
                <a:solidFill>
                  <a:srgbClr val="008000"/>
                </a:solidFill>
                <a:highlight>
                  <a:srgbClr val="FFFFFF"/>
                </a:highlight>
              </a:rPr>
              <a:t># Sets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20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target function and its noisy version.</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sort</a:t>
            </a:r>
            <a:r>
              <a:rPr lang="pt-BR" sz="1200" b="1" dirty="0">
                <a:solidFill>
                  <a:srgbClr val="000080"/>
                </a:solidFill>
                <a:highlight>
                  <a:srgbClr val="FFFFFF"/>
                </a:highlight>
              </a:rPr>
              <a:t>(</a:t>
            </a:r>
            <a:r>
              <a:rPr lang="pt-BR" sz="1200" dirty="0">
                <a:solidFill>
                  <a:srgbClr val="FF0000"/>
                </a:solidFill>
                <a:highlight>
                  <a:srgbClr val="FFFFFF"/>
                </a:highlight>
              </a:rPr>
              <a:t>3</a:t>
            </a:r>
            <a:r>
              <a:rPr lang="pt-BR" sz="1200" b="1" dirty="0">
                <a:solidFill>
                  <a:srgbClr val="000080"/>
                </a:solidFill>
                <a:highlight>
                  <a:srgbClr val="FFFFFF"/>
                </a:highlight>
              </a:rPr>
              <a:t>*</a:t>
            </a:r>
            <a:r>
              <a:rPr lang="pt-BR" sz="1200" dirty="0">
                <a:solidFill>
                  <a:srgbClr val="000000"/>
                </a:solidFill>
                <a:highlight>
                  <a:srgbClr val="FFFFFF"/>
                </a:highlight>
              </a:rPr>
              <a:t>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axis</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y_noisy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0.5</a:t>
            </a:r>
            <a:r>
              <a:rPr lang="pt-BR" sz="1200" b="1" dirty="0">
                <a:solidFill>
                  <a:srgbClr val="000080"/>
                </a:solidFill>
                <a:highlight>
                  <a:srgbClr val="FFFFFF"/>
                </a:highlight>
              </a:rPr>
              <a:t>*</a:t>
            </a:r>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random</a:t>
            </a:r>
            <a:r>
              <a:rPr lang="pt-BR" sz="1200" b="1" dirty="0">
                <a:solidFill>
                  <a:srgbClr val="000080"/>
                </a:solidFill>
                <a:highlight>
                  <a:srgbClr val="FFFFFF"/>
                </a:highlight>
              </a:rPr>
              <a:t>.</a:t>
            </a:r>
            <a:r>
              <a:rPr lang="pt-BR" sz="1200" dirty="0">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FF0000"/>
                </a:solidFill>
                <a:highlight>
                  <a:srgbClr val="FFFFFF"/>
                </a:highlight>
              </a:rPr>
              <a:t>1.5</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Instantiate a polynomial with the given degree.</a:t>
            </a:r>
            <a:endParaRPr lang="en-US" sz="1200" dirty="0">
              <a:solidFill>
                <a:srgbClr val="000000"/>
              </a:solidFill>
              <a:highlight>
                <a:srgbClr val="FFFFFF"/>
              </a:highlight>
            </a:endParaRPr>
          </a:p>
          <a:p>
            <a:r>
              <a:rPr lang="pt-BR" sz="1200" dirty="0">
                <a:solidFill>
                  <a:srgbClr val="000000"/>
                </a:solidFill>
                <a:highlight>
                  <a:srgbClr val="FFFFFF"/>
                </a:highlight>
              </a:rPr>
              <a:t>poly_features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PolynomialFeatures</a:t>
            </a:r>
            <a:r>
              <a:rPr lang="pt-BR" sz="1200" b="1" dirty="0" smtClean="0">
                <a:solidFill>
                  <a:srgbClr val="000080"/>
                </a:solidFill>
                <a:highlight>
                  <a:srgbClr val="FFFFFF"/>
                </a:highlight>
              </a:rPr>
              <a:t>(</a:t>
            </a:r>
            <a:r>
              <a:rPr lang="pt-BR" sz="1200" dirty="0" smtClean="0">
                <a:solidFill>
                  <a:srgbClr val="000000"/>
                </a:solidFill>
                <a:highlight>
                  <a:srgbClr val="FFFFFF"/>
                </a:highlight>
              </a:rPr>
              <a:t>degree</a:t>
            </a:r>
            <a:r>
              <a:rPr lang="pt-BR" sz="1200" b="1" dirty="0" smtClean="0">
                <a:solidFill>
                  <a:srgbClr val="000080"/>
                </a:solidFill>
                <a:highlight>
                  <a:srgbClr val="FFFFFF"/>
                </a:highlight>
              </a:rPr>
              <a:t>=10,</a:t>
            </a:r>
            <a:r>
              <a:rPr lang="pt-BR" sz="1200" dirty="0" smtClean="0">
                <a:solidFill>
                  <a:srgbClr val="000000"/>
                </a:solidFill>
                <a:highlight>
                  <a:srgbClr val="FFFFFF"/>
                </a:highlight>
              </a:rPr>
              <a:t> include_bias</a:t>
            </a:r>
            <a:r>
              <a:rPr lang="pt-BR" sz="1200" b="1" dirty="0" smtClean="0">
                <a:solidFill>
                  <a:srgbClr val="000080"/>
                </a:solidFill>
                <a:highlight>
                  <a:srgbClr val="FFFFFF"/>
                </a:highlight>
              </a:rPr>
              <a:t>=True)</a:t>
            </a:r>
            <a:endParaRPr lang="pt-BR" sz="1200" dirty="0">
              <a:solidFill>
                <a:srgbClr val="000000"/>
              </a:solidFill>
              <a:highlight>
                <a:srgbClr val="FFFFFF"/>
              </a:highlight>
            </a:endParaRPr>
          </a:p>
          <a:p>
            <a:r>
              <a:rPr lang="en-US" sz="1200" dirty="0">
                <a:solidFill>
                  <a:srgbClr val="008000"/>
                </a:solidFill>
                <a:highlight>
                  <a:srgbClr val="FFFFFF"/>
                </a:highlight>
              </a:rPr>
              <a:t># Instantiate a </a:t>
            </a:r>
            <a:r>
              <a:rPr lang="en-US" sz="1200" dirty="0" err="1">
                <a:solidFill>
                  <a:srgbClr val="008000"/>
                </a:solidFill>
                <a:highlight>
                  <a:srgbClr val="FFFFFF"/>
                </a:highlight>
              </a:rPr>
              <a:t>scaler</a:t>
            </a:r>
            <a:r>
              <a:rPr lang="en-US" sz="1200" dirty="0">
                <a:solidFill>
                  <a:srgbClr val="008000"/>
                </a:solidFill>
                <a:highlight>
                  <a:srgbClr val="FFFFFF"/>
                </a:highlight>
              </a:rPr>
              <a:t> that will standardize the features.</a:t>
            </a:r>
            <a:endParaRPr lang="en-US" sz="1200" dirty="0">
              <a:solidFill>
                <a:srgbClr val="000000"/>
              </a:solidFill>
              <a:highlight>
                <a:srgbClr val="FFFFFF"/>
              </a:highlight>
            </a:endParaRPr>
          </a:p>
          <a:p>
            <a:r>
              <a:rPr lang="pt-BR" sz="1200" dirty="0">
                <a:solidFill>
                  <a:srgbClr val="000000"/>
                </a:solidFill>
                <a:highlight>
                  <a:srgbClr val="FFFFFF"/>
                </a:highlight>
              </a:rPr>
              <a:t>std_scaler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Instantiate a Ridge regressor.</a:t>
            </a:r>
            <a:endParaRPr lang="pt-BR" sz="1200" dirty="0">
              <a:solidFill>
                <a:srgbClr val="000000"/>
              </a:solidFill>
              <a:highlight>
                <a:srgbClr val="FFFFFF"/>
              </a:highlight>
            </a:endParaRPr>
          </a:p>
          <a:p>
            <a:r>
              <a:rPr lang="pt-BR" sz="1200" dirty="0">
                <a:solidFill>
                  <a:srgbClr val="000000"/>
                </a:solidFill>
                <a:highlight>
                  <a:srgbClr val="FFFFFF"/>
                </a:highlight>
              </a:rPr>
              <a:t>reg </a:t>
            </a:r>
            <a:r>
              <a:rPr lang="pt-BR" sz="1200" b="1" dirty="0">
                <a:solidFill>
                  <a:srgbClr val="000080"/>
                </a:solidFill>
                <a:highlight>
                  <a:srgbClr val="FFFFFF"/>
                </a:highlight>
              </a:rPr>
              <a:t>=</a:t>
            </a:r>
            <a:r>
              <a:rPr lang="pt-BR" sz="1200" dirty="0">
                <a:solidFill>
                  <a:srgbClr val="000000"/>
                </a:solidFill>
                <a:highlight>
                  <a:srgbClr val="FFFFFF"/>
                </a:highlight>
              </a:rPr>
              <a:t> Ridge</a:t>
            </a:r>
            <a:r>
              <a:rPr lang="pt-BR" sz="1200" b="1" dirty="0">
                <a:solidFill>
                  <a:srgbClr val="000080"/>
                </a:solidFill>
                <a:highlight>
                  <a:srgbClr val="FFFFFF"/>
                </a:highlight>
              </a:rPr>
              <a:t>(</a:t>
            </a:r>
            <a:r>
              <a:rPr lang="pt-BR" sz="1200" dirty="0">
                <a:solidFill>
                  <a:srgbClr val="000000"/>
                </a:solidFill>
                <a:highlight>
                  <a:srgbClr val="FFFFFF"/>
                </a:highlight>
              </a:rPr>
              <a:t>alpha</a:t>
            </a:r>
            <a:r>
              <a:rPr lang="pt-BR" sz="1200" b="1" dirty="0">
                <a:solidFill>
                  <a:srgbClr val="000080"/>
                </a:solidFill>
                <a:highlight>
                  <a:srgbClr val="FFFFFF"/>
                </a:highlight>
              </a:rPr>
              <a:t>=</a:t>
            </a:r>
            <a:r>
              <a:rPr lang="pt-BR" sz="1200" dirty="0">
                <a:solidFill>
                  <a:srgbClr val="000000"/>
                </a:solidFill>
                <a:highlight>
                  <a:srgbClr val="FFFFFF"/>
                </a:highlight>
              </a:rPr>
              <a:t>lambdas</a:t>
            </a:r>
            <a:r>
              <a:rPr lang="pt-BR" sz="1200" b="1" dirty="0">
                <a:solidFill>
                  <a:srgbClr val="000080"/>
                </a:solidFill>
                <a:highlight>
                  <a:srgbClr val="FFFFFF"/>
                </a:highlight>
              </a:rPr>
              <a:t>[</a:t>
            </a:r>
            <a:r>
              <a:rPr lang="pt-BR" sz="1200" dirty="0">
                <a:solidFill>
                  <a:srgbClr val="000000"/>
                </a:solidFill>
                <a:highlight>
                  <a:srgbClr val="FFFFFF"/>
                </a:highlight>
              </a:rPr>
              <a:t>i</a:t>
            </a:r>
            <a:r>
              <a:rPr lang="pt-BR" sz="1200" b="1" dirty="0">
                <a:solidFill>
                  <a:srgbClr val="000080"/>
                </a:solidFill>
                <a:highlight>
                  <a:srgbClr val="FFFFFF"/>
                </a:highlight>
              </a:rPr>
              <a:t>],</a:t>
            </a:r>
            <a:r>
              <a:rPr lang="pt-BR" sz="1200" dirty="0">
                <a:solidFill>
                  <a:srgbClr val="000000"/>
                </a:solidFill>
                <a:highlight>
                  <a:srgbClr val="FFFFFF"/>
                </a:highlight>
              </a:rPr>
              <a:t> solver</a:t>
            </a:r>
            <a:r>
              <a:rPr lang="pt-BR" sz="1200" b="1" dirty="0">
                <a:solidFill>
                  <a:srgbClr val="000080"/>
                </a:solidFill>
                <a:highlight>
                  <a:srgbClr val="FFFFFF"/>
                </a:highlight>
              </a:rPr>
              <a:t>=</a:t>
            </a:r>
            <a:r>
              <a:rPr lang="pt-BR" sz="1200" dirty="0">
                <a:solidFill>
                  <a:srgbClr val="808080"/>
                </a:solidFill>
                <a:highlight>
                  <a:srgbClr val="FFFFFF"/>
                </a:highlight>
              </a:rPr>
              <a:t>"cholesky"</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Create a pipeline of actions.</a:t>
            </a:r>
            <a:endParaRPr lang="en-US" sz="1200" dirty="0">
              <a:solidFill>
                <a:srgbClr val="000000"/>
              </a:solidFill>
              <a:highlight>
                <a:srgbClr val="FFFFFF"/>
              </a:highlight>
            </a:endParaRPr>
          </a:p>
          <a:p>
            <a:r>
              <a:rPr lang="en-US" sz="1200" dirty="0">
                <a:solidFill>
                  <a:srgbClr val="000000"/>
                </a:solidFill>
                <a:highlight>
                  <a:srgbClr val="FFFFFF"/>
                </a:highlight>
              </a:rPr>
              <a:t>model </a:t>
            </a:r>
            <a:r>
              <a:rPr lang="en-US" sz="1200" b="1" dirty="0">
                <a:solidFill>
                  <a:srgbClr val="000080"/>
                </a:solidFill>
                <a:highlight>
                  <a:srgbClr val="FFFFFF"/>
                </a:highlight>
              </a:rPr>
              <a:t>=</a:t>
            </a:r>
            <a:r>
              <a:rPr lang="en-US" sz="1200" dirty="0">
                <a:solidFill>
                  <a:srgbClr val="000000"/>
                </a:solidFill>
                <a:highlight>
                  <a:srgbClr val="FFFFFF"/>
                </a:highlight>
              </a:rPr>
              <a:t> Pipeline</a:t>
            </a:r>
            <a:r>
              <a:rPr lang="en-US" sz="1200" b="1" dirty="0">
                <a:solidFill>
                  <a:srgbClr val="000080"/>
                </a:solidFill>
                <a:highlight>
                  <a:srgbClr val="FFFFFF"/>
                </a:highlight>
              </a:rPr>
              <a:t>([(</a:t>
            </a:r>
            <a:r>
              <a:rPr lang="en-US" sz="1200" dirty="0">
                <a:solidFill>
                  <a:srgbClr val="808080"/>
                </a:solidFill>
                <a:highlight>
                  <a:srgbClr val="FFFFFF"/>
                </a:highlight>
              </a:rPr>
              <a:t>"poly"</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poly_features</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scaler</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std_scaler</a:t>
            </a:r>
            <a:r>
              <a:rPr lang="en-US" sz="1200" b="1" dirty="0">
                <a:solidFill>
                  <a:srgbClr val="000080"/>
                </a:solidFill>
                <a:highlight>
                  <a:srgbClr val="FFFFFF"/>
                </a:highlight>
              </a:rPr>
              <a:t>),(</a:t>
            </a:r>
            <a:r>
              <a:rPr lang="en-US" sz="1200" dirty="0">
                <a:solidFill>
                  <a:srgbClr val="808080"/>
                </a:solidFill>
                <a:highlight>
                  <a:srgbClr val="FFFFFF"/>
                </a:highlight>
              </a:rPr>
              <a:t>"</a:t>
            </a:r>
            <a:r>
              <a:rPr lang="en-US" sz="1200" dirty="0" err="1">
                <a:solidFill>
                  <a:srgbClr val="808080"/>
                </a:solidFill>
                <a:highlight>
                  <a:srgbClr val="FFFFFF"/>
                </a:highlight>
              </a:rPr>
              <a:t>reg</a:t>
            </a:r>
            <a:r>
              <a:rPr lang="en-US" sz="1200" dirty="0">
                <a:solidFill>
                  <a:srgbClr val="808080"/>
                </a:solidFill>
                <a:highlight>
                  <a:srgbClr val="FFFFFF"/>
                </a:highlight>
              </a:rPr>
              <a:t>"</a:t>
            </a:r>
            <a:r>
              <a:rPr lang="en-US" sz="1200" b="1"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000000"/>
                </a:solidFill>
                <a:highlight>
                  <a:srgbClr val="FFFFFF"/>
                </a:highlight>
              </a:rPr>
              <a:t>reg</a:t>
            </a:r>
            <a:r>
              <a:rPr lang="en-US" sz="1200" b="1" dirty="0">
                <a:solidFill>
                  <a:srgbClr val="000080"/>
                </a:solidFill>
                <a:highlight>
                  <a:srgbClr val="FFFFFF"/>
                </a:highlight>
              </a:rPr>
              <a:t>),])</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Train model.</a:t>
            </a:r>
            <a:endParaRPr lang="pt-BR" sz="1200" dirty="0">
              <a:solidFill>
                <a:srgbClr val="000000"/>
              </a:solidFill>
              <a:highlight>
                <a:srgbClr val="FFFFFF"/>
              </a:highlight>
            </a:endParaRPr>
          </a:p>
          <a:p>
            <a:r>
              <a:rPr lang="pt-BR" sz="1200" dirty="0">
                <a:solidFill>
                  <a:srgbClr val="000000"/>
                </a:solidFill>
                <a:highlight>
                  <a:srgbClr val="FFFFFF"/>
                </a:highlight>
              </a:rPr>
              <a:t>model</a:t>
            </a:r>
            <a:r>
              <a:rPr lang="pt-BR" sz="1200" b="1" dirty="0">
                <a:solidFill>
                  <a:srgbClr val="000080"/>
                </a:solidFill>
                <a:highlight>
                  <a:srgbClr val="FFFFFF"/>
                </a:highlight>
              </a:rPr>
              <a:t>.</a:t>
            </a:r>
            <a:r>
              <a:rPr lang="pt-BR" sz="1200" dirty="0">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y_noisy</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Predict.</a:t>
            </a:r>
            <a:endParaRPr lang="pt-BR" sz="1200" dirty="0">
              <a:solidFill>
                <a:srgbClr val="000000"/>
              </a:solidFill>
              <a:highlight>
                <a:srgbClr val="FFFFFF"/>
              </a:highlight>
            </a:endParaRPr>
          </a:p>
          <a:p>
            <a:r>
              <a:rPr lang="pt-BR" sz="1200" dirty="0">
                <a:solidFill>
                  <a:srgbClr val="000000"/>
                </a:solidFill>
                <a:highlight>
                  <a:srgbClr val="FFFFFF"/>
                </a:highlight>
              </a:rPr>
              <a:t>y_predicted </a:t>
            </a:r>
            <a:r>
              <a:rPr lang="pt-BR" sz="1200" b="1" dirty="0">
                <a:solidFill>
                  <a:srgbClr val="000080"/>
                </a:solidFill>
                <a:highlight>
                  <a:srgbClr val="FFFFFF"/>
                </a:highlight>
              </a:rPr>
              <a:t>=</a:t>
            </a:r>
            <a:r>
              <a:rPr lang="pt-BR" sz="1200" dirty="0">
                <a:solidFill>
                  <a:srgbClr val="000000"/>
                </a:solidFill>
                <a:highlight>
                  <a:srgbClr val="FFFFFF"/>
                </a:highlight>
              </a:rPr>
              <a:t> model</a:t>
            </a:r>
            <a:r>
              <a:rPr lang="pt-BR" sz="1200" b="1" dirty="0">
                <a:solidFill>
                  <a:srgbClr val="000080"/>
                </a:solidFill>
                <a:highlight>
                  <a:srgbClr val="FFFFFF"/>
                </a:highlight>
              </a:rPr>
              <a:t>.</a:t>
            </a:r>
            <a:r>
              <a:rPr lang="pt-BR" sz="1200" dirty="0">
                <a:solidFill>
                  <a:srgbClr val="000000"/>
                </a:solidFill>
                <a:highlight>
                  <a:srgbClr val="FFFFFF"/>
                </a:highlight>
              </a:rPr>
              <a:t>predict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346" y="5886420"/>
            <a:ext cx="1695797"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60555" y="5114768"/>
            <a:ext cx="2326791" cy="369332"/>
          </a:xfrm>
          <a:prstGeom prst="rect">
            <a:avLst/>
          </a:prstGeom>
        </p:spPr>
        <p:txBody>
          <a:bodyPr wrap="none">
            <a:spAutoFit/>
          </a:bodyPr>
          <a:lstStyle/>
          <a:p>
            <a:r>
              <a:rPr lang="pt-BR" dirty="0">
                <a:hlinkClick r:id="rId4"/>
              </a:rPr>
              <a:t>ridge_regression.ipynb</a:t>
            </a:r>
            <a:endParaRPr lang="pt-BR" dirty="0"/>
          </a:p>
        </p:txBody>
      </p:sp>
      <p:cxnSp>
        <p:nvCxnSpPr>
          <p:cNvPr id="9" name="Straight Arrow Connector 8"/>
          <p:cNvCxnSpPr/>
          <p:nvPr/>
        </p:nvCxnSpPr>
        <p:spPr>
          <a:xfrm flipH="1">
            <a:off x="3510643" y="2155371"/>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278086" y="2008309"/>
            <a:ext cx="1093313" cy="276999"/>
          </a:xfrm>
          <a:prstGeom prst="rect">
            <a:avLst/>
          </a:prstGeom>
        </p:spPr>
        <p:txBody>
          <a:bodyPr wrap="none">
            <a:spAutoFit/>
          </a:bodyPr>
          <a:lstStyle/>
          <a:p>
            <a:r>
              <a:rPr lang="pt-BR" sz="1200" dirty="0" smtClean="0"/>
              <a:t>Importa classe</a:t>
            </a:r>
            <a:endParaRPr lang="pt-BR" sz="1200" dirty="0"/>
          </a:p>
        </p:txBody>
      </p:sp>
      <p:cxnSp>
        <p:nvCxnSpPr>
          <p:cNvPr id="14" name="Straight Arrow Connector 13"/>
          <p:cNvCxnSpPr/>
          <p:nvPr/>
        </p:nvCxnSpPr>
        <p:spPr>
          <a:xfrm flipH="1">
            <a:off x="4001201" y="4871357"/>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68644" y="4724295"/>
            <a:ext cx="1182247" cy="276999"/>
          </a:xfrm>
          <a:prstGeom prst="rect">
            <a:avLst/>
          </a:prstGeom>
        </p:spPr>
        <p:txBody>
          <a:bodyPr wrap="none">
            <a:spAutoFit/>
          </a:bodyPr>
          <a:lstStyle/>
          <a:p>
            <a:r>
              <a:rPr lang="pt-BR" sz="1200" dirty="0" smtClean="0"/>
              <a:t>Instancia objeto</a:t>
            </a:r>
            <a:endParaRPr lang="pt-BR" sz="1200" dirty="0"/>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10" t="9286" r="7262" b="3215"/>
          <a:stretch/>
        </p:blipFill>
        <p:spPr>
          <a:xfrm>
            <a:off x="6957992" y="1176977"/>
            <a:ext cx="4080122" cy="3904804"/>
          </a:xfrm>
          <a:prstGeom prst="rect">
            <a:avLst/>
          </a:prstGeom>
        </p:spPr>
      </p:pic>
      <p:cxnSp>
        <p:nvCxnSpPr>
          <p:cNvPr id="20" name="Straight Arrow Connector 19"/>
          <p:cNvCxnSpPr/>
          <p:nvPr/>
        </p:nvCxnSpPr>
        <p:spPr>
          <a:xfrm flipH="1">
            <a:off x="3846951" y="4061105"/>
            <a:ext cx="767443" cy="1299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614394" y="3914043"/>
            <a:ext cx="1649426" cy="276999"/>
          </a:xfrm>
          <a:prstGeom prst="rect">
            <a:avLst/>
          </a:prstGeom>
        </p:spPr>
        <p:txBody>
          <a:bodyPr wrap="none">
            <a:spAutoFit/>
          </a:bodyPr>
          <a:lstStyle/>
          <a:p>
            <a:r>
              <a:rPr lang="pt-BR" sz="1200" dirty="0" smtClean="0"/>
              <a:t>Polinômio de ordem 10</a:t>
            </a:r>
            <a:endParaRPr lang="pt-BR" sz="1200" dirty="0"/>
          </a:p>
        </p:txBody>
      </p:sp>
      <p:sp>
        <p:nvSpPr>
          <p:cNvPr id="22" name="Rectangle 21"/>
          <p:cNvSpPr/>
          <p:nvPr/>
        </p:nvSpPr>
        <p:spPr>
          <a:xfrm>
            <a:off x="3510643" y="5940133"/>
            <a:ext cx="6876703" cy="646331"/>
          </a:xfrm>
          <a:prstGeom prst="rect">
            <a:avLst/>
          </a:prstGeom>
        </p:spPr>
        <p:txBody>
          <a:bodyPr wrap="square">
            <a:spAutoFit/>
          </a:bodyPr>
          <a:lstStyle/>
          <a:p>
            <a:r>
              <a:rPr lang="pt-BR" b="1" dirty="0" smtClean="0"/>
              <a:t>OBS</a:t>
            </a:r>
            <a:r>
              <a:rPr lang="pt-BR" dirty="0" smtClean="0"/>
              <a:t>.: É </a:t>
            </a:r>
            <a:r>
              <a:rPr lang="pt-BR" dirty="0"/>
              <a:t>importante escalonar os </a:t>
            </a:r>
            <a:r>
              <a:rPr lang="pt-BR" dirty="0" smtClean="0"/>
              <a:t>dados antes </a:t>
            </a:r>
            <a:r>
              <a:rPr lang="pt-BR" dirty="0"/>
              <a:t>de executar a regressão de Ridge, pois ela é sensível à escala dos </a:t>
            </a:r>
            <a:r>
              <a:rPr lang="pt-BR" dirty="0" smtClean="0"/>
              <a:t>atributos.</a:t>
            </a:r>
            <a:endParaRPr lang="pt-BR" dirty="0"/>
          </a:p>
        </p:txBody>
      </p:sp>
    </p:spTree>
    <p:extLst>
      <p:ext uri="{BB962C8B-B14F-4D97-AF65-F5344CB8AC3E}">
        <p14:creationId xmlns:p14="http://schemas.microsoft.com/office/powerpoint/2010/main" val="2633583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006470" cy="4837703"/>
              </a:xfrm>
            </p:spPr>
            <p:txBody>
              <a:bodyPr>
                <a:normAutofit fontScale="92500" lnSpcReduction="10000"/>
              </a:bodyPr>
              <a:lstStyle/>
              <a:p>
                <a:pPr marL="0" indent="0">
                  <a:buNone/>
                </a:pPr>
                <a:r>
                  <a:rPr lang="pt-BR" dirty="0"/>
                  <a:t>Portanto, voltando à eq. 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pPr marL="0" indent="0">
                  <a:buNone/>
                </a:pPr>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pPr marL="0" indent="0">
                  <a:buNone/>
                </a:pPr>
                <a:r>
                  <a:rPr lang="pt-BR" dirty="0"/>
                  <a:t>Essa equação é conhecida como a </a:t>
                </a:r>
                <a:r>
                  <a:rPr lang="pt-BR" b="1" i="1" dirty="0"/>
                  <a:t>equação normal</a:t>
                </a:r>
                <a:r>
                  <a:rPr lang="pt-BR" dirty="0"/>
                  <a:t>.</a:t>
                </a:r>
              </a:p>
              <a:p>
                <a:pPr marL="0" indent="0">
                  <a:buNone/>
                </a:pPr>
                <a:r>
                  <a:rPr lang="pt-BR" b="1" dirty="0"/>
                  <a:t>OBS.1</a:t>
                </a:r>
                <a:r>
                  <a:rPr lang="pt-BR" dirty="0"/>
                  <a:t>: 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invertível (ou não-singular),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0" indent="0">
                  <a:buNone/>
                </a:pPr>
                <a:r>
                  <a:rPr lang="pt-BR" b="1" dirty="0"/>
                  <a:t>OBS.2</a:t>
                </a:r>
                <a:r>
                  <a:rPr lang="pt-BR" dirty="0"/>
                  <a:t>: O método só funciona para sistemas </a:t>
                </a:r>
                <a:r>
                  <a:rPr lang="pt-BR" b="1" i="1" dirty="0" err="1"/>
                  <a:t>sobredeterminados</a:t>
                </a:r>
                <a:r>
                  <a:rPr lang="pt-BR" dirty="0"/>
                  <a:t>, ou seja, mais equações (exemplos) do que incógnitas (features),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dirty="0"/>
                  <a:t>. </a:t>
                </a:r>
              </a:p>
              <a:p>
                <a:pPr marL="0" indent="0">
                  <a:buNone/>
                </a:pPr>
                <a:r>
                  <a:rPr lang="pt-BR" b="1" dirty="0"/>
                  <a:t>OBS.3</a:t>
                </a:r>
                <a:r>
                  <a:rPr lang="pt-BR" dirty="0"/>
                  <a:t>: Para sistemas </a:t>
                </a:r>
                <a:r>
                  <a:rPr lang="pt-BR" b="1" i="1" dirty="0"/>
                  <a:t>subdeterminados</a:t>
                </a:r>
                <a:r>
                  <a:rPr lang="pt-BR" dirty="0"/>
                  <a:t>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posto menor do que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b="1" dirty="0"/>
                  <a:t> </a:t>
                </a:r>
                <a:r>
                  <a:rPr lang="pt-BR" dirty="0"/>
                  <a:t>e portanto é </a:t>
                </a:r>
                <a:r>
                  <a:rPr lang="pt-BR" b="1" i="1" dirty="0"/>
                  <a:t>singular</a:t>
                </a:r>
                <a:r>
                  <a:rPr lang="pt-BR" dirty="0"/>
                  <a:t>. Não 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006470" cy="4837703"/>
              </a:xfrm>
              <a:blipFill>
                <a:blip r:embed="rId3"/>
                <a:stretch>
                  <a:fillRect l="-997" t="-2519" r="-776"/>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a:t>
            </a:r>
            <a:r>
              <a:rPr lang="pt-BR" dirty="0" smtClean="0"/>
              <a:t>regression: Exemplo</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10" t="11072" r="8332" b="2858"/>
          <a:stretch/>
        </p:blipFill>
        <p:spPr>
          <a:xfrm>
            <a:off x="243770" y="1386263"/>
            <a:ext cx="2344669" cy="2233459"/>
          </a:xfrm>
          <a:prstGeom prst="rect">
            <a:avLst/>
          </a:prstGeom>
        </p:spPr>
      </p:pic>
      <p:sp>
        <p:nvSpPr>
          <p:cNvPr id="8" name="Rectangle 7"/>
          <p:cNvSpPr/>
          <p:nvPr/>
        </p:nvSpPr>
        <p:spPr>
          <a:xfrm>
            <a:off x="243770" y="3627458"/>
            <a:ext cx="2344669" cy="338554"/>
          </a:xfrm>
          <a:prstGeom prst="rect">
            <a:avLst/>
          </a:prstGeom>
        </p:spPr>
        <p:txBody>
          <a:bodyPr wrap="square">
            <a:spAutoFit/>
          </a:bodyPr>
          <a:lstStyle/>
          <a:p>
            <a:pPr algn="ctr"/>
            <a:r>
              <a:rPr lang="pt-BR" sz="1600" dirty="0" smtClean="0"/>
              <a:t>Função objetivo + ruído</a:t>
            </a:r>
            <a:endParaRPr lang="pt-BR" sz="1600"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310" t="9286" r="6547" b="2500"/>
          <a:stretch/>
        </p:blipFill>
        <p:spPr>
          <a:xfrm>
            <a:off x="2612819" y="1386263"/>
            <a:ext cx="2332925" cy="2233459"/>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88439" y="3619722"/>
                <a:ext cx="2357305" cy="584775"/>
              </a:xfrm>
              <a:prstGeom prst="rect">
                <a:avLst/>
              </a:prstGeom>
            </p:spPr>
            <p:txBody>
              <a:bodyPr wrap="square">
                <a:spAutoFit/>
              </a:bodyPr>
              <a:lstStyle/>
              <a:p>
                <a:pPr algn="ctr"/>
                <a:r>
                  <a:rPr lang="pt-BR" sz="1600" dirty="0" smtClean="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0</m:t>
                    </m:r>
                  </m:oMath>
                </a14:m>
                <a:r>
                  <a:rPr lang="pt-BR" sz="1600" dirty="0" smtClean="0"/>
                  <a:t>.</a:t>
                </a:r>
                <a:endParaRPr lang="pt-BR" sz="1600" dirty="0"/>
              </a:p>
            </p:txBody>
          </p:sp>
        </mc:Choice>
        <mc:Fallback xmlns="">
          <p:sp>
            <p:nvSpPr>
              <p:cNvPr id="10" name="Rectangle 9"/>
              <p:cNvSpPr>
                <a:spLocks noRot="1" noChangeAspect="1" noMove="1" noResize="1" noEditPoints="1" noAdjustHandles="1" noChangeArrowheads="1" noChangeShapeType="1" noTextEdit="1"/>
              </p:cNvSpPr>
              <p:nvPr/>
            </p:nvSpPr>
            <p:spPr>
              <a:xfrm>
                <a:off x="2588439" y="3619722"/>
                <a:ext cx="2357305" cy="584775"/>
              </a:xfrm>
              <a:prstGeom prst="rect">
                <a:avLst/>
              </a:prstGeom>
              <a:blipFill rotWithShape="0">
                <a:blip r:embed="rId5"/>
                <a:stretch>
                  <a:fillRect t="-3125" r="-518"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4321373"/>
                <a:ext cx="11139437" cy="2405998"/>
              </a:xfrm>
            </p:spPr>
            <p:txBody>
              <a:bodyPr>
                <a:normAutofit fontScale="77500" lnSpcReduction="20000"/>
              </a:bodyPr>
              <a:lstStyle/>
              <a:p>
                <a:r>
                  <a:rPr lang="pt-BR" dirty="0" smtClean="0"/>
                  <a:t>Com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=0</m:t>
                    </m:r>
                  </m:oMath>
                </a14:m>
                <a:r>
                  <a:rPr lang="pt-BR" dirty="0" smtClean="0"/>
                  <a:t>, regressão de Ridge é apenas regressão polinomial, pois termo de penalização é anulado.</a:t>
                </a:r>
              </a:p>
              <a:p>
                <a:r>
                  <a:rPr lang="pt-BR" dirty="0" smtClean="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smtClean="0"/>
                  <a:t> aumenta, o modelo não se “</a:t>
                </a:r>
                <a:r>
                  <a:rPr lang="pt-BR" i="1" dirty="0" smtClean="0"/>
                  <a:t>contorce”</a:t>
                </a:r>
                <a:r>
                  <a:rPr lang="pt-BR" dirty="0" smtClean="0"/>
                  <a:t> tanto para se ajustar aos dados de treinamento.</a:t>
                </a:r>
              </a:p>
              <a:p>
                <a:r>
                  <a:rPr lang="pt-BR" dirty="0"/>
                  <a:t>Se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for muito grande, todos os pesos acabarão muito próximos de zero e o resultado será uma linha </a:t>
                </a:r>
                <a:r>
                  <a:rPr lang="pt-BR" dirty="0" smtClean="0"/>
                  <a:t>reta que </a:t>
                </a:r>
                <a:r>
                  <a:rPr lang="pt-BR" dirty="0"/>
                  <a:t>passa pela </a:t>
                </a:r>
                <a:r>
                  <a:rPr lang="pt-BR" b="1" i="1" dirty="0"/>
                  <a:t>média</a:t>
                </a:r>
                <a:r>
                  <a:rPr lang="pt-BR" dirty="0"/>
                  <a:t> </a:t>
                </a:r>
                <a:r>
                  <a:rPr lang="pt-BR" b="1" i="1" dirty="0"/>
                  <a:t>dos</a:t>
                </a:r>
                <a:r>
                  <a:rPr lang="pt-BR" dirty="0"/>
                  <a:t> </a:t>
                </a:r>
                <a:r>
                  <a:rPr lang="pt-BR" b="1" i="1" dirty="0"/>
                  <a:t>dados de treinamento</a:t>
                </a:r>
                <a:r>
                  <a:rPr lang="pt-BR" dirty="0" smtClean="0"/>
                  <a:t>.</a:t>
                </a:r>
              </a:p>
              <a:p>
                <a:r>
                  <a:rPr lang="pt-BR" dirty="0" smtClean="0"/>
                  <a:t>O aumento </a:t>
                </a:r>
                <a:r>
                  <a:rPr lang="pt-BR" dirty="0"/>
                  <a:t>de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leva a hipóteses mais planas (ou seja, menos extremas, menos complexas); isso reduz a variância do modelo, mas aumenta seu bias</a:t>
                </a:r>
                <a:r>
                  <a:rPr lang="pt-BR" dirty="0" smtClean="0"/>
                  <a:t>. Ou seja, pode </a:t>
                </a:r>
                <a:r>
                  <a:rPr lang="pt-BR" b="1" i="1" dirty="0" smtClean="0"/>
                  <a:t>subajustar</a:t>
                </a:r>
                <a:r>
                  <a:rPr lang="pt-BR" dirty="0" smtClean="0"/>
                  <a:t>.</a:t>
                </a:r>
                <a:endParaRPr lang="pt-BR" dirty="0"/>
              </a:p>
              <a:p>
                <a:pPr marL="0" indent="0">
                  <a:buNone/>
                </a:pP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4321373"/>
                <a:ext cx="11139437" cy="2405998"/>
              </a:xfrm>
              <a:blipFill rotWithShape="0">
                <a:blip r:embed="rId6"/>
                <a:stretch>
                  <a:fillRect l="-602" t="-5316" b="-3291"/>
                </a:stretch>
              </a:blipFill>
            </p:spPr>
            <p:txBody>
              <a:bodyPr/>
              <a:lstStyle/>
              <a:p>
                <a:r>
                  <a:rPr lang="pt-BR">
                    <a:noFill/>
                  </a:rPr>
                  <a:t> </a:t>
                </a:r>
              </a:p>
            </p:txBody>
          </p:sp>
        </mc:Fallback>
      </mc:AlternateContent>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10" t="9643" r="7262" b="3214"/>
          <a:stretch/>
        </p:blipFill>
        <p:spPr>
          <a:xfrm>
            <a:off x="4945744" y="1386263"/>
            <a:ext cx="2355148" cy="2244750"/>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310" t="9643" r="7262" b="2857"/>
          <a:stretch/>
        </p:blipFill>
        <p:spPr>
          <a:xfrm>
            <a:off x="7338757" y="1390871"/>
            <a:ext cx="2319440" cy="221977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4907879" y="3635048"/>
                <a:ext cx="2430878" cy="584775"/>
              </a:xfrm>
              <a:prstGeom prst="rect">
                <a:avLst/>
              </a:prstGeom>
            </p:spPr>
            <p:txBody>
              <a:bodyPr wrap="square">
                <a:spAutoFit/>
              </a:bodyPr>
              <a:lstStyle/>
              <a:p>
                <a:pPr algn="ctr"/>
                <a:r>
                  <a:rPr lang="pt-BR" sz="1600" dirty="0" smtClean="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−5</m:t>
                    </m:r>
                  </m:oMath>
                </a14:m>
                <a:r>
                  <a:rPr lang="pt-BR" sz="1600" dirty="0" smtClean="0">
                    <a:solidFill>
                      <a:schemeClr val="tx1"/>
                    </a:solidFill>
                  </a:rPr>
                  <a:t>.</a:t>
                </a:r>
                <a:endParaRPr lang="pt-BR" sz="16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907879" y="3635048"/>
                <a:ext cx="2430878" cy="584775"/>
              </a:xfrm>
              <a:prstGeom prst="rect">
                <a:avLst/>
              </a:prstGeom>
              <a:blipFill rotWithShape="0">
                <a:blip r:embed="rId9"/>
                <a:stretch>
                  <a:fillRect l="-1003" t="-3125" r="-1003" b="-12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38758" y="3673624"/>
                <a:ext cx="2319440" cy="584775"/>
              </a:xfrm>
              <a:prstGeom prst="rect">
                <a:avLst/>
              </a:prstGeom>
            </p:spPr>
            <p:txBody>
              <a:bodyPr wrap="square">
                <a:spAutoFit/>
              </a:bodyPr>
              <a:lstStyle/>
              <a:p>
                <a:pPr algn="ctr"/>
                <a:r>
                  <a:rPr lang="pt-BR" sz="1600" dirty="0" smtClean="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oMath>
                </a14:m>
                <a:r>
                  <a:rPr lang="pt-BR" sz="1600" dirty="0" smtClean="0"/>
                  <a:t>.</a:t>
                </a:r>
                <a:endParaRPr lang="pt-BR" sz="1600" dirty="0"/>
              </a:p>
            </p:txBody>
          </p:sp>
        </mc:Choice>
        <mc:Fallback xmlns="">
          <p:sp>
            <p:nvSpPr>
              <p:cNvPr id="15" name="Rectangle 14"/>
              <p:cNvSpPr>
                <a:spLocks noRot="1" noChangeAspect="1" noMove="1" noResize="1" noEditPoints="1" noAdjustHandles="1" noChangeArrowheads="1" noChangeShapeType="1" noTextEdit="1"/>
              </p:cNvSpPr>
              <p:nvPr/>
            </p:nvSpPr>
            <p:spPr>
              <a:xfrm>
                <a:off x="7338758" y="3673624"/>
                <a:ext cx="2319440" cy="584775"/>
              </a:xfrm>
              <a:prstGeom prst="rect">
                <a:avLst/>
              </a:prstGeom>
              <a:blipFill rotWithShape="0">
                <a:blip r:embed="rId10"/>
                <a:stretch>
                  <a:fillRect t="-3125" r="-1053" b="-12500"/>
                </a:stretch>
              </a:blipFill>
            </p:spPr>
            <p:txBody>
              <a:bodyPr/>
              <a:lstStyle/>
              <a:p>
                <a:r>
                  <a:rPr lang="pt-BR">
                    <a:noFill/>
                  </a:rPr>
                  <a:t> </a:t>
                </a:r>
              </a:p>
            </p:txBody>
          </p:sp>
        </mc:Fallback>
      </mc:AlternateContent>
      <p:sp>
        <p:nvSpPr>
          <p:cNvPr id="16" name="Rectangle 15"/>
          <p:cNvSpPr/>
          <p:nvPr/>
        </p:nvSpPr>
        <p:spPr>
          <a:xfrm>
            <a:off x="2835837" y="1850559"/>
            <a:ext cx="1445332" cy="400110"/>
          </a:xfrm>
          <a:prstGeom prst="rect">
            <a:avLst/>
          </a:prstGeom>
        </p:spPr>
        <p:txBody>
          <a:bodyPr wrap="none">
            <a:spAutoFit/>
          </a:bodyPr>
          <a:lstStyle/>
          <a:p>
            <a:r>
              <a:rPr lang="pt-BR" sz="2000" b="1" dirty="0">
                <a:solidFill>
                  <a:srgbClr val="FF0000"/>
                </a:solidFill>
              </a:rPr>
              <a:t>Sobreajuste</a:t>
            </a:r>
            <a:endParaRPr lang="pt-BR" sz="2000" dirty="0"/>
          </a:p>
        </p:txBody>
      </p:sp>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l="1310" t="9643" r="6904" b="3214"/>
          <a:stretch/>
        </p:blipFill>
        <p:spPr>
          <a:xfrm>
            <a:off x="9658197" y="1385720"/>
            <a:ext cx="2343469" cy="2224928"/>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9658197" y="3673623"/>
                <a:ext cx="2319440" cy="584775"/>
              </a:xfrm>
              <a:prstGeom prst="rect">
                <a:avLst/>
              </a:prstGeom>
            </p:spPr>
            <p:txBody>
              <a:bodyPr wrap="square">
                <a:spAutoFit/>
              </a:bodyPr>
              <a:lstStyle/>
              <a:p>
                <a:pPr algn="ctr"/>
                <a:r>
                  <a:rPr lang="pt-BR" sz="1600" dirty="0" smtClean="0"/>
                  <a:t>Hipótese com polinômio de ordem 10 e </a:t>
                </a:r>
                <a14:m>
                  <m:oMath xmlns:m="http://schemas.openxmlformats.org/officeDocument/2006/math">
                    <m:r>
                      <a:rPr lang="pt-BR" sz="1600" i="1">
                        <a:latin typeface="Cambria Math" panose="02040503050406030204" pitchFamily="18" charset="0"/>
                        <a:ea typeface="Cambria Math" panose="02040503050406030204" pitchFamily="18" charset="0"/>
                      </a:rPr>
                      <m:t>𝜆</m:t>
                    </m:r>
                    <m:r>
                      <a:rPr lang="pt-BR" sz="1600" b="1" i="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ea typeface="Cambria Math" panose="02040503050406030204" pitchFamily="18" charset="0"/>
                      </a:rPr>
                      <m:t>1</m:t>
                    </m:r>
                    <m:r>
                      <m:rPr>
                        <m:sty m:val="p"/>
                      </m:rPr>
                      <a:rPr lang="pt-BR" sz="1600" b="0" i="0" smtClean="0">
                        <a:latin typeface="Cambria Math" panose="02040503050406030204" pitchFamily="18" charset="0"/>
                        <a:ea typeface="Cambria Math" panose="02040503050406030204" pitchFamily="18" charset="0"/>
                      </a:rPr>
                      <m:t>e</m:t>
                    </m:r>
                    <m:r>
                      <a:rPr lang="pt-BR" sz="1600" b="0" i="0" smtClean="0">
                        <a:latin typeface="Cambria Math" panose="02040503050406030204" pitchFamily="18" charset="0"/>
                        <a:ea typeface="Cambria Math" panose="02040503050406030204" pitchFamily="18" charset="0"/>
                      </a:rPr>
                      <m:t>6</m:t>
                    </m:r>
                  </m:oMath>
                </a14:m>
                <a:r>
                  <a:rPr lang="pt-BR" sz="1600" dirty="0" smtClean="0"/>
                  <a:t>.</a:t>
                </a:r>
                <a:endParaRPr lang="pt-BR" sz="1600" dirty="0"/>
              </a:p>
            </p:txBody>
          </p:sp>
        </mc:Choice>
        <mc:Fallback xmlns="">
          <p:sp>
            <p:nvSpPr>
              <p:cNvPr id="18" name="Rectangle 17"/>
              <p:cNvSpPr>
                <a:spLocks noRot="1" noChangeAspect="1" noMove="1" noResize="1" noEditPoints="1" noAdjustHandles="1" noChangeArrowheads="1" noChangeShapeType="1" noTextEdit="1"/>
              </p:cNvSpPr>
              <p:nvPr/>
            </p:nvSpPr>
            <p:spPr>
              <a:xfrm>
                <a:off x="9658197" y="3673623"/>
                <a:ext cx="2319440" cy="584775"/>
              </a:xfrm>
              <a:prstGeom prst="rect">
                <a:avLst/>
              </a:prstGeom>
              <a:blipFill rotWithShape="0">
                <a:blip r:embed="rId12"/>
                <a:stretch>
                  <a:fillRect t="-3125" r="-1050" b="-12500"/>
                </a:stretch>
              </a:blipFill>
            </p:spPr>
            <p:txBody>
              <a:bodyPr/>
              <a:lstStyle/>
              <a:p>
                <a:r>
                  <a:rPr lang="pt-BR">
                    <a:noFill/>
                  </a:rPr>
                  <a:t> </a:t>
                </a:r>
              </a:p>
            </p:txBody>
          </p:sp>
        </mc:Fallback>
      </mc:AlternateContent>
    </p:spTree>
    <p:extLst>
      <p:ext uri="{BB962C8B-B14F-4D97-AF65-F5344CB8AC3E}">
        <p14:creationId xmlns:p14="http://schemas.microsoft.com/office/powerpoint/2010/main" val="36660469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Ridge regression: Exemplo</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19" t="10904" r="9338" b="4344"/>
          <a:stretch/>
        </p:blipFill>
        <p:spPr>
          <a:xfrm>
            <a:off x="7558465" y="1690688"/>
            <a:ext cx="3795335" cy="36576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55" t="10904" r="9338" b="4699"/>
          <a:stretch/>
        </p:blipFill>
        <p:spPr>
          <a:xfrm>
            <a:off x="838200" y="1690688"/>
            <a:ext cx="3852154" cy="3652639"/>
          </a:xfrm>
          <a:prstGeom prst="rect">
            <a:avLst/>
          </a:prstGeom>
        </p:spPr>
      </p:pic>
      <p:sp>
        <p:nvSpPr>
          <p:cNvPr id="9" name="Rectangle 8"/>
          <p:cNvSpPr/>
          <p:nvPr/>
        </p:nvSpPr>
        <p:spPr>
          <a:xfrm>
            <a:off x="838200" y="5343327"/>
            <a:ext cx="3852154" cy="523220"/>
          </a:xfrm>
          <a:prstGeom prst="rect">
            <a:avLst/>
          </a:prstGeom>
        </p:spPr>
        <p:txBody>
          <a:bodyPr wrap="square">
            <a:spAutoFit/>
          </a:bodyPr>
          <a:lstStyle/>
          <a:p>
            <a:pPr algn="ctr"/>
            <a:r>
              <a:rPr lang="pt-BR" sz="1400" dirty="0"/>
              <a:t>Evolução dos </a:t>
            </a:r>
            <a:r>
              <a:rPr lang="pt-BR" sz="1400" dirty="0" smtClean="0"/>
              <a:t>pesos em </a:t>
            </a:r>
            <a:r>
              <a:rPr lang="pt-BR" sz="1400" dirty="0"/>
              <a:t>função do fator </a:t>
            </a:r>
            <a:r>
              <a:rPr lang="pt-BR" sz="1400" dirty="0" smtClean="0"/>
              <a:t>de regularização</a:t>
            </a:r>
            <a:r>
              <a:rPr lang="pt-BR" sz="1400" dirty="0"/>
              <a:t>.</a:t>
            </a:r>
          </a:p>
        </p:txBody>
      </p:sp>
      <p:sp>
        <p:nvSpPr>
          <p:cNvPr id="10" name="Rectangle 9"/>
          <p:cNvSpPr/>
          <p:nvPr/>
        </p:nvSpPr>
        <p:spPr>
          <a:xfrm>
            <a:off x="7558465" y="5348288"/>
            <a:ext cx="3795335" cy="307777"/>
          </a:xfrm>
          <a:prstGeom prst="rect">
            <a:avLst/>
          </a:prstGeom>
        </p:spPr>
        <p:txBody>
          <a:bodyPr wrap="square">
            <a:spAutoFit/>
          </a:bodyPr>
          <a:lstStyle/>
          <a:p>
            <a:pPr algn="ctr"/>
            <a:r>
              <a:rPr lang="pt-BR" sz="1400" dirty="0"/>
              <a:t>Evolução da norma do vetor de </a:t>
            </a:r>
            <a:r>
              <a:rPr lang="pt-BR" sz="1400" dirty="0" smtClean="0"/>
              <a:t>pesos</a:t>
            </a:r>
            <a:endParaRPr lang="pt-BR" sz="1400" dirty="0"/>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838199" y="5996066"/>
                <a:ext cx="11139437" cy="731304"/>
              </a:xfrm>
            </p:spPr>
            <p:txBody>
              <a:bodyPr>
                <a:normAutofit fontScale="92500" lnSpcReduction="10000"/>
              </a:bodyPr>
              <a:lstStyle/>
              <a:p>
                <a:r>
                  <a:rPr lang="pt-BR" dirty="0"/>
                  <a:t>Conforme </a:t>
                </a: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a:t>
                </a:r>
                <a:r>
                  <a:rPr lang="pt-BR" dirty="0" smtClean="0"/>
                  <a:t>aumenta, os pesos diminuem e consequentemente a norma do vetor de pesos.</a:t>
                </a:r>
                <a:endParaRPr lang="pt-BR"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838199" y="5996066"/>
                <a:ext cx="11139437" cy="731304"/>
              </a:xfrm>
              <a:blipFill rotWithShape="0">
                <a:blip r:embed="rId4"/>
                <a:stretch>
                  <a:fillRect l="-821" t="-17500" b="-21667"/>
                </a:stretch>
              </a:blipFill>
            </p:spPr>
            <p:txBody>
              <a:bodyPr/>
              <a:lstStyle/>
              <a:p>
                <a:r>
                  <a:rPr lang="pt-BR">
                    <a:noFill/>
                  </a:rPr>
                  <a:t> </a:t>
                </a:r>
              </a:p>
            </p:txBody>
          </p:sp>
        </mc:Fallback>
      </mc:AlternateContent>
    </p:spTree>
    <p:extLst>
      <p:ext uri="{BB962C8B-B14F-4D97-AF65-F5344CB8AC3E}">
        <p14:creationId xmlns:p14="http://schemas.microsoft.com/office/powerpoint/2010/main" val="11328736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LASSO regression</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108961" cy="4351338"/>
              </a:xfrm>
            </p:spPr>
            <p:txBody>
              <a:bodyPr/>
              <a:lstStyle/>
              <a:p>
                <a:pPr marL="0" indent="0">
                  <a:buNone/>
                </a:pPr>
                <a:r>
                  <a:rPr lang="pt-BR" dirty="0" smtClean="0"/>
                  <a:t>Diferentemente da regressão de Ridge, a </a:t>
                </a:r>
                <a:r>
                  <a:rPr lang="pt-BR" b="1" i="1" dirty="0" smtClean="0"/>
                  <a:t>regressão LASSO </a:t>
                </a:r>
                <a:r>
                  <a:rPr lang="pt-BR" dirty="0"/>
                  <a:t>(Least Absolute Shrinkage and Selection Operator) </a:t>
                </a:r>
                <a:r>
                  <a:rPr lang="pt-BR" dirty="0" smtClean="0"/>
                  <a:t>adiciona à função de erro um termo </a:t>
                </a:r>
                <a:r>
                  <a:rPr lang="pt-BR" dirty="0"/>
                  <a:t>de </a:t>
                </a:r>
                <a:r>
                  <a:rPr lang="pt-BR" dirty="0" smtClean="0"/>
                  <a:t>penalização proporcional </a:t>
                </a:r>
                <a:r>
                  <a:rPr lang="pt-BR" dirty="0"/>
                  <a:t>à </a:t>
                </a:r>
                <a:r>
                  <a:rPr lang="pt-BR" b="1" dirty="0" smtClean="0"/>
                  <a:t>norma (L1) </a:t>
                </a:r>
                <a:r>
                  <a:rPr lang="pt-BR" dirty="0"/>
                  <a:t>do vetor de </a:t>
                </a:r>
                <a:r>
                  <a:rPr lang="pt-BR" dirty="0" smtClean="0"/>
                  <a:t>pesos.</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sSub>
                      <m:sSubPr>
                        <m:ctrlPr>
                          <a:rPr lang="pt-BR" i="1" smtClean="0">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b="0" i="1" smtClean="0">
                            <a:latin typeface="Cambria Math" panose="02040503050406030204" pitchFamily="18" charset="0"/>
                            <a:ea typeface="Cambria Math" panose="02040503050406030204" pitchFamily="18" charset="0"/>
                          </a:rPr>
                          <m:t>1</m:t>
                        </m:r>
                      </m:sub>
                    </m:sSub>
                  </m:oMath>
                </a14:m>
                <a:r>
                  <a:rPr lang="pt-BR" dirty="0"/>
                  <a:t>,</a:t>
                </a:r>
              </a:p>
              <a:p>
                <a:pPr marL="0" indent="0">
                  <a:buNone/>
                </a:pPr>
                <a:r>
                  <a:rPr lang="pt-BR" dirty="0" smtClean="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nary>
                      <m:naryPr>
                        <m:chr m:val="∑"/>
                        <m:limLoc m:val="subSup"/>
                        <m:ctrlPr>
                          <a:rPr lang="pt-BR" i="1">
                            <a:latin typeface="Cambria Math" panose="02040503050406030204" pitchFamily="18" charset="0"/>
                            <a:ea typeface="Cambria Math" panose="02040503050406030204" pitchFamily="18" charset="0"/>
                          </a:rPr>
                        </m:ctrlPr>
                      </m:naryPr>
                      <m:sub>
                        <m:r>
                          <m:rPr>
                            <m:brk m:alnAt="25"/>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d>
                          <m:dPr>
                            <m:begChr m:val="|"/>
                            <m:endChr m:val="|"/>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d>
                      </m:e>
                    </m:nary>
                    <m:r>
                      <a:rPr lang="pt-BR" b="0" i="0">
                        <a:latin typeface="Cambria Math" panose="02040503050406030204" pitchFamily="18" charset="0"/>
                        <a:ea typeface="Cambria Math" panose="02040503050406030204" pitchFamily="18" charset="0"/>
                      </a:rPr>
                      <m:t> </m:t>
                    </m:r>
                    <m:r>
                      <m:rPr>
                        <m:sty m:val="p"/>
                      </m:rPr>
                      <a:rPr lang="pt-BR" b="0" i="0" smtClean="0">
                        <a:latin typeface="Cambria Math" panose="02040503050406030204" pitchFamily="18" charset="0"/>
                        <a:ea typeface="Cambria Math" panose="02040503050406030204" pitchFamily="18" charset="0"/>
                      </a:rPr>
                      <m:t>e</m:t>
                    </m:r>
                  </m:oMath>
                </a14:m>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≥0 </m:t>
                    </m:r>
                  </m:oMath>
                </a14:m>
                <a:r>
                  <a:rPr lang="pt-BR" dirty="0"/>
                  <a:t>é o </a:t>
                </a:r>
                <a:r>
                  <a:rPr lang="pt-BR" b="1" i="1" dirty="0" smtClean="0"/>
                  <a:t>fator de </a:t>
                </a:r>
                <a:r>
                  <a:rPr lang="pt-BR" b="1" i="1" dirty="0"/>
                  <a:t>regularização</a:t>
                </a:r>
                <a:r>
                  <a:rPr lang="pt-BR" dirty="0"/>
                  <a:t>.</a:t>
                </a:r>
                <a:endParaRPr lang="pt-BR" b="1" i="1" dirty="0"/>
              </a:p>
              <a:p>
                <a:pPr marL="0" indent="0">
                  <a:buNone/>
                </a:pPr>
                <a:r>
                  <a:rPr lang="pt-BR" b="1" dirty="0" smtClean="0"/>
                  <a:t>OBS</a:t>
                </a:r>
                <a:r>
                  <a:rPr lang="pt-BR" dirty="0" smtClean="0"/>
                  <a:t>: </a:t>
                </a:r>
                <a:r>
                  <a:rPr lang="pt-BR" dirty="0"/>
                  <a:t>Assim como na regressão de </a:t>
                </a:r>
                <a:r>
                  <a:rPr lang="pt-BR" dirty="0" smtClean="0"/>
                  <a:t>Ridge, note que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smtClean="0"/>
                  <a:t> também não faz parte do cáluclo da norma</a:t>
                </a:r>
                <a:r>
                  <a:rPr lang="pt-BR" dirty="0" smtClean="0"/>
                  <a:t>.</a:t>
                </a:r>
                <a:endParaRPr lang="pt-BR"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8961" cy="4351338"/>
              </a:xfrm>
              <a:blipFill rotWithShape="0">
                <a:blip r:embed="rId3"/>
                <a:stretch>
                  <a:fillRect l="-1153" t="-2241"/>
                </a:stretch>
              </a:blipFill>
            </p:spPr>
            <p:txBody>
              <a:bodyPr/>
              <a:lstStyle/>
              <a:p>
                <a:r>
                  <a:rPr lang="pt-BR">
                    <a:noFill/>
                  </a:rPr>
                  <a:t> </a:t>
                </a:r>
              </a:p>
            </p:txBody>
          </p:sp>
        </mc:Fallback>
      </mc:AlternateContent>
    </p:spTree>
    <p:extLst>
      <p:ext uri="{BB962C8B-B14F-4D97-AF65-F5344CB8AC3E}">
        <p14:creationId xmlns:p14="http://schemas.microsoft.com/office/powerpoint/2010/main" val="10700393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LASSO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136086" cy="2259884"/>
              </a:xfrm>
            </p:spPr>
            <p:txBody>
              <a:bodyPr>
                <a:normAutofit fontScale="92500" lnSpcReduction="10000"/>
              </a:bodyPr>
              <a:lstStyle/>
              <a:p>
                <a:r>
                  <a:rPr lang="pt-BR" dirty="0"/>
                  <a:t>A </a:t>
                </a:r>
                <a:r>
                  <a:rPr lang="pt-BR" b="1" dirty="0"/>
                  <a:t>vantagem</a:t>
                </a:r>
                <a:r>
                  <a:rPr lang="pt-BR" dirty="0"/>
                  <a:t> da regressão LASSO está no fato de que vários elementos do vetor de  pesos acabam sendo </a:t>
                </a:r>
                <a:r>
                  <a:rPr lang="pt-BR" dirty="0" smtClean="0"/>
                  <a:t>anulados. Isso </a:t>
                </a:r>
                <a:r>
                  <a:rPr lang="pt-BR" dirty="0"/>
                  <a:t>sugere a ocorrência implícita de um processo de </a:t>
                </a:r>
                <a:r>
                  <a:rPr lang="pt-BR" b="1" i="1" dirty="0"/>
                  <a:t>seleção de variáveis</a:t>
                </a:r>
                <a:r>
                  <a:rPr lang="pt-BR" dirty="0"/>
                  <a:t>, e leva a modelos de aproximação mais </a:t>
                </a:r>
                <a:r>
                  <a:rPr lang="pt-BR" b="1" i="1" dirty="0"/>
                  <a:t>regulares</a:t>
                </a:r>
                <a:r>
                  <a:rPr lang="pt-BR" dirty="0"/>
                  <a:t>, ou seja, </a:t>
                </a:r>
                <a:r>
                  <a:rPr lang="pt-BR" b="1" i="1" dirty="0"/>
                  <a:t>menos complexos</a:t>
                </a:r>
                <a:r>
                  <a:rPr lang="pt-BR" dirty="0" smtClean="0"/>
                  <a:t>.</a:t>
                </a:r>
              </a:p>
              <a:p>
                <a:r>
                  <a:rPr lang="pt-BR" b="1" dirty="0" smtClean="0"/>
                  <a:t>Desvantagem</a:t>
                </a:r>
                <a:r>
                  <a:rPr lang="pt-BR" dirty="0" smtClean="0"/>
                  <a:t>: como </a:t>
                </a:r>
                <a:r>
                  <a:rPr lang="pt-BR" dirty="0"/>
                  <a:t>a </a:t>
                </a:r>
                <a:r>
                  <a:rPr lang="pt-BR" b="1" i="1" dirty="0"/>
                  <a:t>norma</a:t>
                </a:r>
                <a:r>
                  <a:rPr lang="pt-BR" dirty="0"/>
                  <a:t> não possui derivada no ponto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=0, ∀</m:t>
                    </m:r>
                    <m:r>
                      <a:rPr lang="pt-BR" i="1">
                        <a:latin typeface="Cambria Math" panose="02040503050406030204" pitchFamily="18" charset="0"/>
                        <a:ea typeface="Cambria Math" panose="02040503050406030204" pitchFamily="18" charset="0"/>
                      </a:rPr>
                      <m:t>𝑖</m:t>
                    </m:r>
                  </m:oMath>
                </a14:m>
                <a:r>
                  <a:rPr lang="pt-BR" dirty="0"/>
                  <a:t>, o </a:t>
                </a:r>
                <a:r>
                  <a:rPr lang="pt-BR" dirty="0"/>
                  <a:t>problema </a:t>
                </a:r>
                <a:r>
                  <a:rPr lang="pt-BR" dirty="0" smtClean="0"/>
                  <a:t>da </a:t>
                </a:r>
                <a:r>
                  <a:rPr lang="pt-BR" dirty="0"/>
                  <a:t>minimização </a:t>
                </a:r>
                <a:r>
                  <a:rPr lang="pt-BR" dirty="0" smtClean="0"/>
                  <a:t>não </a:t>
                </a:r>
                <a:r>
                  <a:rPr lang="pt-BR" dirty="0"/>
                  <a:t>possui solução </a:t>
                </a:r>
                <a:r>
                  <a:rPr lang="pt-BR" dirty="0"/>
                  <a:t>em forma </a:t>
                </a:r>
                <a:r>
                  <a:rPr lang="pt-BR" dirty="0"/>
                  <a:t>fechada</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2259884"/>
              </a:xfrm>
              <a:blipFill rotWithShape="0">
                <a:blip r:embed="rId3"/>
                <a:stretch>
                  <a:fillRect l="-876" t="-5391" b="-13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953" t="9762" r="6666" b="3095"/>
          <a:stretch/>
        </p:blipFill>
        <p:spPr>
          <a:xfrm>
            <a:off x="838200" y="4085509"/>
            <a:ext cx="2939143" cy="2772491"/>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4463144" y="4527008"/>
                <a:ext cx="7097486" cy="1938992"/>
              </a:xfrm>
              <a:prstGeom prst="rect">
                <a:avLst/>
              </a:prstGeom>
            </p:spPr>
            <p:txBody>
              <a:bodyPr wrap="square">
                <a:spAutoFit/>
              </a:bodyPr>
              <a:lstStyle/>
              <a:p>
                <a:r>
                  <a:rPr lang="pt-BR" sz="2400" dirty="0"/>
                  <a:t>Por exemplo, na figura </a:t>
                </a:r>
                <a:r>
                  <a:rPr lang="pt-BR" sz="2400" dirty="0" smtClean="0"/>
                  <a:t>ao lado foi </a:t>
                </a:r>
                <a:r>
                  <a:rPr lang="pt-BR" sz="2400" dirty="0"/>
                  <a:t>utilizado um polinômio de ordem 10, onde a linha em </a:t>
                </a:r>
                <a:r>
                  <a:rPr lang="pt-BR" sz="2400" dirty="0" smtClean="0"/>
                  <a:t>vermelho, com  </a:t>
                </a:r>
                <a14:m>
                  <m:oMath xmlns:m="http://schemas.openxmlformats.org/officeDocument/2006/math">
                    <m:r>
                      <a:rPr lang="pt-BR" sz="2400" i="1">
                        <a:latin typeface="Cambria Math" panose="02040503050406030204" pitchFamily="18" charset="0"/>
                        <a:ea typeface="Cambria Math" panose="02040503050406030204" pitchFamily="18" charset="0"/>
                      </a:rPr>
                      <m:t>𝜆</m:t>
                    </m:r>
                  </m:oMath>
                </a14:m>
                <a:r>
                  <a:rPr lang="pt-BR" sz="2400" dirty="0"/>
                  <a:t> = </a:t>
                </a:r>
                <a:r>
                  <a:rPr lang="pt-BR" sz="2400" dirty="0" smtClean="0"/>
                  <a:t>0.0315, </a:t>
                </a:r>
                <a:r>
                  <a:rPr lang="pt-BR" sz="2400" dirty="0"/>
                  <a:t>parece quase </a:t>
                </a:r>
                <a:r>
                  <a:rPr lang="pt-BR" sz="2400" dirty="0" smtClean="0"/>
                  <a:t>linear pois </a:t>
                </a:r>
                <a:r>
                  <a:rPr lang="pt-BR" sz="2400" dirty="0"/>
                  <a:t>todos os pesos </a:t>
                </a:r>
                <a:r>
                  <a:rPr lang="pt-BR" sz="2400" dirty="0" smtClean="0"/>
                  <a:t>dos </a:t>
                </a:r>
                <a:r>
                  <a:rPr lang="pt-BR" sz="2400" dirty="0"/>
                  <a:t>atributos de </a:t>
                </a:r>
                <a:r>
                  <a:rPr lang="pt-BR" sz="2400" dirty="0" smtClean="0"/>
                  <a:t>grau mais alto do </a:t>
                </a:r>
                <a:r>
                  <a:rPr lang="pt-BR" sz="2400" dirty="0"/>
                  <a:t>polinômio são iguais a zero. </a:t>
                </a:r>
              </a:p>
            </p:txBody>
          </p:sp>
        </mc:Choice>
        <mc:Fallback>
          <p:sp>
            <p:nvSpPr>
              <p:cNvPr id="5" name="Rectangle 4"/>
              <p:cNvSpPr>
                <a:spLocks noRot="1" noChangeAspect="1" noMove="1" noResize="1" noEditPoints="1" noAdjustHandles="1" noChangeArrowheads="1" noChangeShapeType="1" noTextEdit="1"/>
              </p:cNvSpPr>
              <p:nvPr/>
            </p:nvSpPr>
            <p:spPr>
              <a:xfrm>
                <a:off x="4463144" y="4527008"/>
                <a:ext cx="7097486" cy="1938992"/>
              </a:xfrm>
              <a:prstGeom prst="rect">
                <a:avLst/>
              </a:prstGeom>
              <a:blipFill rotWithShape="0">
                <a:blip r:embed="rId5"/>
                <a:stretch>
                  <a:fillRect l="-1289" t="-2516" r="-773" b="-6289"/>
                </a:stretch>
              </a:blipFill>
            </p:spPr>
            <p:txBody>
              <a:bodyPr/>
              <a:lstStyle/>
              <a:p>
                <a:r>
                  <a:rPr lang="pt-BR">
                    <a:noFill/>
                  </a:rPr>
                  <a:t> </a:t>
                </a:r>
              </a:p>
            </p:txBody>
          </p:sp>
        </mc:Fallback>
      </mc:AlternateContent>
    </p:spTree>
    <p:extLst>
      <p:ext uri="{BB962C8B-B14F-4D97-AF65-F5344CB8AC3E}">
        <p14:creationId xmlns:p14="http://schemas.microsoft.com/office/powerpoint/2010/main" val="40491698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Interpretação Geométrica</a:t>
            </a:r>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820" y="1409698"/>
            <a:ext cx="2727382" cy="25646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419" y="1409697"/>
            <a:ext cx="2692474" cy="2564681"/>
          </a:xfrm>
          <a:prstGeom prst="rect">
            <a:avLst/>
          </a:prstGeom>
        </p:spPr>
      </p:pic>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838200" y="4149970"/>
                <a:ext cx="11010900" cy="2567354"/>
              </a:xfrm>
            </p:spPr>
            <p:txBody>
              <a:bodyPr>
                <a:normAutofit fontScale="85000" lnSpcReduction="20000"/>
              </a:bodyPr>
              <a:lstStyle/>
              <a:p>
                <a:r>
                  <a:rPr lang="pt-BR" dirty="0"/>
                  <a:t>Na </a:t>
                </a:r>
                <a:r>
                  <a:rPr lang="pt-BR" dirty="0" smtClean="0"/>
                  <a:t>figura, </a:t>
                </a:r>
                <a:r>
                  <a:rPr lang="pt-BR" dirty="0"/>
                  <a:t>temos as curvas de nível da função de erro de um problema de regressão linear, bem como as regiões do espaço em que as restrições L2 (direita) e L1 (esquerda) são válidas, considerando o caso em </a:t>
                </a:r>
                <a:r>
                  <a:rPr lang="pt-BR" dirty="0" smtClean="0"/>
                  <a:t>que dois </a:t>
                </a:r>
                <a:r>
                  <a:rPr lang="pt-BR" dirty="0"/>
                  <a:t>pesos </a:t>
                </a:r>
                <a:r>
                  <a:rPr lang="pt-BR" dirty="0" smtClean="0"/>
                  <a:t>estão sujeitos </a:t>
                </a:r>
                <a:r>
                  <a:rPr lang="pt-BR" dirty="0"/>
                  <a:t>à regularização</a:t>
                </a:r>
                <a:r>
                  <a:rPr lang="pt-BR" dirty="0" smtClean="0"/>
                  <a:t>.</a:t>
                </a:r>
              </a:p>
              <a:p>
                <a:r>
                  <a:rPr lang="pt-BR" dirty="0"/>
                  <a:t>A solução para ambos os métodos corresponde ao primeiro ponto em que as curvas de nível do erro interceptam a região de </a:t>
                </a:r>
                <a:r>
                  <a:rPr lang="pt-BR" dirty="0" smtClean="0"/>
                  <a:t>factibilidade (área em azul) </a:t>
                </a:r>
                <a:r>
                  <a:rPr lang="pt-BR" dirty="0"/>
                  <a:t>das restrições. </a:t>
                </a:r>
                <a:endParaRPr lang="pt-BR" dirty="0" smtClean="0"/>
              </a:p>
              <a:p>
                <a:r>
                  <a:rPr lang="pt-BR" dirty="0" smtClean="0"/>
                  <a:t>A </a:t>
                </a:r>
                <a:r>
                  <a:rPr lang="pt-BR" dirty="0"/>
                  <a:t>existência de cantos nas curvas de nível 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a14:m>
                <a:r>
                  <a:rPr lang="pt-BR" dirty="0"/>
                  <a:t> aumenta as chances de alguns </a:t>
                </a:r>
                <a:r>
                  <a:rPr lang="pt-BR" dirty="0" smtClean="0"/>
                  <a:t>pesos assumirem </a:t>
                </a:r>
                <a:r>
                  <a:rPr lang="pt-BR" dirty="0"/>
                  <a:t>o valor zero</a:t>
                </a:r>
                <a:r>
                  <a:rPr lang="pt-BR" dirty="0" smtClean="0"/>
                  <a:t>.</a:t>
                </a:r>
                <a:endParaRPr lang="pt-BR" dirty="0"/>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838200" y="4149970"/>
                <a:ext cx="11010900" cy="2567354"/>
              </a:xfrm>
              <a:blipFill rotWithShape="0">
                <a:blip r:embed="rId5"/>
                <a:stretch>
                  <a:fillRect l="-775" t="-5463"/>
                </a:stretch>
              </a:blipFill>
            </p:spPr>
            <p:txBody>
              <a:bodyPr/>
              <a:lstStyle/>
              <a:p>
                <a:r>
                  <a:rPr lang="pt-BR">
                    <a:noFill/>
                  </a:rPr>
                  <a:t> </a:t>
                </a:r>
              </a:p>
            </p:txBody>
          </p:sp>
        </mc:Fallback>
      </mc:AlternateContent>
    </p:spTree>
    <p:extLst>
      <p:ext uri="{BB962C8B-B14F-4D97-AF65-F5344CB8AC3E}">
        <p14:creationId xmlns:p14="http://schemas.microsoft.com/office/powerpoint/2010/main" val="10412030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Elastic-net</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908323" cy="4351338"/>
              </a:xfrm>
            </p:spPr>
            <p:txBody>
              <a:bodyPr>
                <a:normAutofit/>
              </a:bodyPr>
              <a:lstStyle/>
              <a:p>
                <a:r>
                  <a:rPr lang="pt-BR" dirty="0" smtClean="0"/>
                  <a:t>Elastic-net é uma </a:t>
                </a:r>
                <a:r>
                  <a:rPr lang="pt-BR" dirty="0"/>
                  <a:t>solução intermediária entre ridge regression e </a:t>
                </a:r>
                <a:r>
                  <a:rPr lang="pt-BR" dirty="0" smtClean="0"/>
                  <a:t>LASSO.</a:t>
                </a:r>
              </a:p>
              <a:p>
                <a:r>
                  <a:rPr lang="pt-BR" dirty="0" smtClean="0"/>
                  <a:t>Ela nada mais é do que uma </a:t>
                </a:r>
                <a:r>
                  <a:rPr lang="pt-BR" dirty="0"/>
                  <a:t>combinação entre as penalizações baseadas nas normas L1 e L2 do vetor de pesos</a:t>
                </a:r>
                <a:r>
                  <a:rPr lang="pt-BR" dirty="0" smtClean="0"/>
                  <a:t>.</a:t>
                </a:r>
              </a:p>
              <a:p>
                <a:pPr marL="0" indent="0" algn="ctr">
                  <a:buNone/>
                </a:pPr>
                <a14:m>
                  <m:oMath xmlns:m="http://schemas.openxmlformats.org/officeDocument/2006/math">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r>
                      <a:rPr lang="pt-BR" b="0" i="1" smtClean="0">
                        <a:latin typeface="Cambria Math" panose="02040503050406030204" pitchFamily="18" charset="0"/>
                        <a:ea typeface="Cambria Math" panose="02040503050406030204" pitchFamily="18" charset="0"/>
                      </a:rPr>
                      <m:t> </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𝜅</m:t>
                        </m:r>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e>
                    </m:d>
                  </m:oMath>
                </a14:m>
                <a:r>
                  <a:rPr lang="pt-BR" dirty="0" smtClean="0"/>
                  <a:t>,</a:t>
                </a:r>
              </a:p>
              <a:p>
                <a:pPr marL="0" indent="0">
                  <a:buNone/>
                </a:pPr>
                <a:r>
                  <a:rPr lang="pt-BR" dirty="0" smtClean="0"/>
                  <a:t>   onde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b="0" i="1" smtClean="0">
                        <a:latin typeface="Cambria Math" panose="02040503050406030204" pitchFamily="18" charset="0"/>
                        <a:ea typeface="Cambria Math" panose="02040503050406030204" pitchFamily="18" charset="0"/>
                      </a:rPr>
                      <m:t> </m:t>
                    </m:r>
                    <m:r>
                      <a:rPr lang="pt-BR" i="1" smtClean="0">
                        <a:latin typeface="Cambria Math" panose="02040503050406030204" pitchFamily="18" charset="0"/>
                        <a:ea typeface="Cambria Math" panose="02040503050406030204" pitchFamily="18" charset="0"/>
                      </a:rPr>
                      <m:t>𝜖</m:t>
                    </m:r>
                    <m:r>
                      <a:rPr lang="pt-BR" b="0" i="1" smtClean="0">
                        <a:latin typeface="Cambria Math" panose="02040503050406030204" pitchFamily="18" charset="0"/>
                        <a:ea typeface="Cambria Math" panose="02040503050406030204" pitchFamily="18" charset="0"/>
                      </a:rPr>
                      <m:t> [0, 1]</m:t>
                    </m:r>
                  </m:oMath>
                </a14:m>
                <a:r>
                  <a:rPr lang="pt-BR" dirty="0" smtClean="0"/>
                  <a:t>.</a:t>
                </a:r>
              </a:p>
              <a:p>
                <a:r>
                  <a:rPr lang="pt-BR" dirty="0"/>
                  <a:t>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0, a Elastic-net é equivalente à Ridge regression, e quando </a:t>
                </a:r>
                <a14:m>
                  <m:oMath xmlns:m="http://schemas.openxmlformats.org/officeDocument/2006/math">
                    <m:r>
                      <a:rPr lang="pt-BR" i="1">
                        <a:latin typeface="Cambria Math" panose="02040503050406030204" pitchFamily="18" charset="0"/>
                        <a:ea typeface="Cambria Math" panose="02040503050406030204" pitchFamily="18" charset="0"/>
                      </a:rPr>
                      <m:t>𝜅</m:t>
                    </m:r>
                  </m:oMath>
                </a14:m>
                <a:r>
                  <a:rPr lang="pt-BR" dirty="0"/>
                  <a:t> = 1, ela é equivalente à Regressão Lasso</a:t>
                </a:r>
                <a:r>
                  <a:rPr lang="pt-BR" dirty="0" smtClean="0"/>
                  <a:t>.</a:t>
                </a:r>
              </a:p>
              <a:p>
                <a:r>
                  <a:rPr lang="pt-BR" dirty="0"/>
                  <a:t>A </a:t>
                </a:r>
                <a:r>
                  <a:rPr lang="pt-BR" dirty="0" smtClean="0"/>
                  <a:t>seleção dos parâmetros </a:t>
                </a:r>
                <a14:m>
                  <m:oMath xmlns:m="http://schemas.openxmlformats.org/officeDocument/2006/math">
                    <m:r>
                      <a:rPr lang="pt-BR" i="1">
                        <a:latin typeface="Cambria Math" panose="02040503050406030204" pitchFamily="18" charset="0"/>
                        <a:ea typeface="Cambria Math" panose="02040503050406030204" pitchFamily="18" charset="0"/>
                      </a:rPr>
                      <m:t>𝜅</m:t>
                    </m:r>
                    <m:r>
                      <a:rPr lang="pt-BR" i="1">
                        <a:latin typeface="Cambria Math" panose="02040503050406030204" pitchFamily="18" charset="0"/>
                        <a:ea typeface="Cambria Math" panose="02040503050406030204" pitchFamily="18" charset="0"/>
                      </a:rPr>
                      <m:t> </m:t>
                    </m:r>
                  </m:oMath>
                </a14:m>
                <a:r>
                  <a:rPr lang="pt-BR" dirty="0" smtClean="0"/>
                  <a:t>e </a:t>
                </a:r>
                <a14:m>
                  <m:oMath xmlns:m="http://schemas.openxmlformats.org/officeDocument/2006/math">
                    <m:r>
                      <a:rPr lang="pt-BR" i="1">
                        <a:latin typeface="Cambria Math" panose="02040503050406030204" pitchFamily="18" charset="0"/>
                        <a:ea typeface="Cambria Math" panose="02040503050406030204" pitchFamily="18" charset="0"/>
                      </a:rPr>
                      <m:t>𝜆</m:t>
                    </m:r>
                    <m:r>
                      <a:rPr lang="pt-BR" i="1">
                        <a:latin typeface="Cambria Math" panose="02040503050406030204" pitchFamily="18" charset="0"/>
                        <a:ea typeface="Cambria Math" panose="02040503050406030204" pitchFamily="18" charset="0"/>
                      </a:rPr>
                      <m:t> </m:t>
                    </m:r>
                  </m:oMath>
                </a14:m>
                <a:r>
                  <a:rPr lang="pt-BR" dirty="0" smtClean="0"/>
                  <a:t>pode </a:t>
                </a:r>
                <a:r>
                  <a:rPr lang="pt-BR" dirty="0"/>
                  <a:t>ser feita por </a:t>
                </a:r>
                <a:r>
                  <a:rPr lang="pt-BR" dirty="0" smtClean="0"/>
                  <a:t>meio de </a:t>
                </a:r>
                <a:r>
                  <a:rPr lang="pt-BR" b="1" dirty="0" smtClean="0"/>
                  <a:t>validação cruzada</a:t>
                </a:r>
                <a:r>
                  <a:rPr lang="pt-BR" dirty="0" smtClean="0"/>
                  <a:t>. Isso se aplica ao dois outros métodos anteriores.</a:t>
                </a:r>
                <a:endParaRPr lang="pt-BR" dirty="0"/>
              </a:p>
              <a:p>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08323" cy="4351338"/>
              </a:xfrm>
              <a:blipFill rotWithShape="0">
                <a:blip r:embed="rId3"/>
                <a:stretch>
                  <a:fillRect l="-950" t="-2241" r="-1564" b="-3081"/>
                </a:stretch>
              </a:blipFill>
            </p:spPr>
            <p:txBody>
              <a:bodyPr/>
              <a:lstStyle/>
              <a:p>
                <a:r>
                  <a:rPr lang="pt-BR">
                    <a:noFill/>
                  </a:rPr>
                  <a:t> </a:t>
                </a:r>
              </a:p>
            </p:txBody>
          </p:sp>
        </mc:Fallback>
      </mc:AlternateContent>
    </p:spTree>
    <p:extLst>
      <p:ext uri="{BB962C8B-B14F-4D97-AF65-F5344CB8AC3E}">
        <p14:creationId xmlns:p14="http://schemas.microsoft.com/office/powerpoint/2010/main" val="12040861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sp>
        <p:nvSpPr>
          <p:cNvPr id="3" name="Content Placeholder 2"/>
          <p:cNvSpPr>
            <a:spLocks noGrp="1"/>
          </p:cNvSpPr>
          <p:nvPr>
            <p:ph idx="1"/>
          </p:nvPr>
        </p:nvSpPr>
        <p:spPr>
          <a:xfrm>
            <a:off x="838200" y="1690687"/>
            <a:ext cx="10961077" cy="5167313"/>
          </a:xfrm>
        </p:spPr>
        <p:txBody>
          <a:bodyPr>
            <a:normAutofit lnSpcReduction="10000"/>
          </a:bodyPr>
          <a:lstStyle/>
          <a:p>
            <a:r>
              <a:rPr lang="pt-BR" dirty="0"/>
              <a:t>Uma maneira muito diferente de </a:t>
            </a:r>
            <a:r>
              <a:rPr lang="pt-BR" dirty="0" smtClean="0"/>
              <a:t>se </a:t>
            </a:r>
            <a:r>
              <a:rPr lang="pt-BR" b="1" i="1" dirty="0" smtClean="0"/>
              <a:t>regularizar</a:t>
            </a:r>
            <a:r>
              <a:rPr lang="pt-BR" dirty="0" smtClean="0"/>
              <a:t> </a:t>
            </a:r>
            <a:r>
              <a:rPr lang="pt-BR" dirty="0"/>
              <a:t>algoritmos </a:t>
            </a:r>
            <a:r>
              <a:rPr lang="pt-BR" dirty="0" smtClean="0"/>
              <a:t>de aprendizado </a:t>
            </a:r>
            <a:r>
              <a:rPr lang="pt-BR" dirty="0"/>
              <a:t>iterativo, como o </a:t>
            </a:r>
            <a:r>
              <a:rPr lang="pt-BR" b="1" dirty="0" smtClean="0"/>
              <a:t>Gradiente Descendente</a:t>
            </a:r>
            <a:r>
              <a:rPr lang="pt-BR" dirty="0" smtClean="0"/>
              <a:t>, </a:t>
            </a:r>
            <a:r>
              <a:rPr lang="pt-BR" dirty="0"/>
              <a:t>é interromper o treinamento assim que o erro de </a:t>
            </a:r>
            <a:r>
              <a:rPr lang="pt-BR" dirty="0" smtClean="0"/>
              <a:t>validação começar a </a:t>
            </a:r>
            <a:r>
              <a:rPr lang="pt-BR" dirty="0"/>
              <a:t>crescer de </a:t>
            </a:r>
            <a:r>
              <a:rPr lang="pt-BR" dirty="0" smtClean="0"/>
              <a:t>forma sistemática.</a:t>
            </a:r>
          </a:p>
          <a:p>
            <a:r>
              <a:rPr lang="pt-BR" dirty="0" smtClean="0"/>
              <a:t>Essa abordagem é chamada de </a:t>
            </a:r>
            <a:r>
              <a:rPr lang="pt-BR" b="1" i="1" dirty="0" smtClean="0"/>
              <a:t>early stopping </a:t>
            </a:r>
            <a:r>
              <a:rPr lang="pt-BR" dirty="0" smtClean="0"/>
              <a:t>ou </a:t>
            </a:r>
            <a:r>
              <a:rPr lang="pt-BR" b="1" i="1" dirty="0" smtClean="0"/>
              <a:t>parada antecipada</a:t>
            </a:r>
            <a:r>
              <a:rPr lang="pt-BR" dirty="0" smtClean="0"/>
              <a:t>.</a:t>
            </a:r>
          </a:p>
          <a:p>
            <a:r>
              <a:rPr lang="pt-BR" dirty="0" smtClean="0"/>
              <a:t>Assim como as outras abordagens, ela tem o objetivo de </a:t>
            </a:r>
            <a:r>
              <a:rPr lang="pt-BR" dirty="0"/>
              <a:t>evitar o </a:t>
            </a:r>
            <a:r>
              <a:rPr lang="pt-BR" dirty="0" smtClean="0"/>
              <a:t>sobreajuste.</a:t>
            </a:r>
          </a:p>
          <a:p>
            <a:r>
              <a:rPr lang="pt-BR" dirty="0" smtClean="0"/>
              <a:t>Duas estratégias para se definir </a:t>
            </a:r>
            <a:r>
              <a:rPr lang="pt-BR" dirty="0"/>
              <a:t>o critério de </a:t>
            </a:r>
            <a:r>
              <a:rPr lang="pt-BR" dirty="0" smtClean="0"/>
              <a:t>parada são</a:t>
            </a:r>
          </a:p>
          <a:p>
            <a:pPr lvl="1"/>
            <a:r>
              <a:rPr lang="pt-BR" dirty="0" smtClean="0"/>
              <a:t> Uma </a:t>
            </a:r>
            <a:r>
              <a:rPr lang="pt-BR" dirty="0"/>
              <a:t>estratégia simples consiste em interromper o treinamento quando o valor do </a:t>
            </a:r>
            <a:r>
              <a:rPr lang="pt-BR" b="1" i="1" dirty="0"/>
              <a:t>erro de validação </a:t>
            </a:r>
            <a:r>
              <a:rPr lang="pt-BR" dirty="0"/>
              <a:t>aumenta por </a:t>
            </a:r>
            <a:r>
              <a:rPr lang="pt-BR" b="1" i="1" dirty="0"/>
              <a:t>P</a:t>
            </a:r>
            <a:r>
              <a:rPr lang="pt-BR" dirty="0"/>
              <a:t> épocas sucessivas, sendo o parâmetro </a:t>
            </a:r>
            <a:r>
              <a:rPr lang="pt-BR" b="1" i="1" dirty="0"/>
              <a:t>P</a:t>
            </a:r>
            <a:r>
              <a:rPr lang="pt-BR" dirty="0"/>
              <a:t> denominado </a:t>
            </a:r>
            <a:r>
              <a:rPr lang="pt-BR" b="1" i="1" dirty="0"/>
              <a:t>paciência</a:t>
            </a:r>
            <a:r>
              <a:rPr lang="pt-BR" dirty="0"/>
              <a:t>.</a:t>
            </a:r>
          </a:p>
          <a:p>
            <a:pPr lvl="1"/>
            <a:r>
              <a:rPr lang="pt-BR" dirty="0"/>
              <a:t>Outra estratégia é permitir que o treinamento do modelo prossiga, mas armazenar os pesos associados ao </a:t>
            </a:r>
            <a:r>
              <a:rPr lang="pt-BR" b="1" i="1" dirty="0"/>
              <a:t>mínimo erro de validação</a:t>
            </a:r>
            <a:r>
              <a:rPr lang="pt-BR" dirty="0"/>
              <a:t>, os quais serão considerados como a solução para o modelo ao final do treinamento</a:t>
            </a:r>
            <a:r>
              <a:rPr lang="pt-BR" dirty="0" smtClean="0"/>
              <a:t>.</a:t>
            </a:r>
            <a:endParaRPr lang="pt-BR" dirty="0"/>
          </a:p>
        </p:txBody>
      </p:sp>
    </p:spTree>
    <p:extLst>
      <p:ext uri="{BB962C8B-B14F-4D97-AF65-F5344CB8AC3E}">
        <p14:creationId xmlns:p14="http://schemas.microsoft.com/office/powerpoint/2010/main" val="38133852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Early stopping</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487" t="10989" r="9249" b="5494"/>
          <a:stretch/>
        </p:blipFill>
        <p:spPr>
          <a:xfrm>
            <a:off x="4601743" y="1027906"/>
            <a:ext cx="3082734" cy="2984557"/>
          </a:xfrm>
          <a:prstGeom prst="rect">
            <a:avLst/>
          </a:prstGeom>
        </p:spPr>
      </p:pic>
      <p:sp>
        <p:nvSpPr>
          <p:cNvPr id="6" name="Content Placeholder 2"/>
          <p:cNvSpPr>
            <a:spLocks noGrp="1"/>
          </p:cNvSpPr>
          <p:nvPr>
            <p:ph idx="1"/>
          </p:nvPr>
        </p:nvSpPr>
        <p:spPr>
          <a:xfrm>
            <a:off x="838200" y="4097214"/>
            <a:ext cx="10943492" cy="2602524"/>
          </a:xfrm>
        </p:spPr>
        <p:txBody>
          <a:bodyPr>
            <a:normAutofit fontScale="77500" lnSpcReduction="20000"/>
          </a:bodyPr>
          <a:lstStyle/>
          <a:p>
            <a:r>
              <a:rPr lang="pt-BR" dirty="0"/>
              <a:t>A figura mostra um </a:t>
            </a:r>
            <a:r>
              <a:rPr lang="pt-BR" dirty="0" smtClean="0"/>
              <a:t>modelo </a:t>
            </a:r>
            <a:r>
              <a:rPr lang="pt-BR" dirty="0"/>
              <a:t>de regressão polinomial de alto </a:t>
            </a:r>
            <a:r>
              <a:rPr lang="pt-BR" dirty="0" smtClean="0"/>
              <a:t>grau sendo </a:t>
            </a:r>
            <a:r>
              <a:rPr lang="pt-BR" dirty="0"/>
              <a:t>treinado usando o gradiente descendente estocástico. </a:t>
            </a:r>
          </a:p>
          <a:p>
            <a:r>
              <a:rPr lang="pt-BR" dirty="0" smtClean="0"/>
              <a:t>À </a:t>
            </a:r>
            <a:r>
              <a:rPr lang="pt-BR" dirty="0"/>
              <a:t>medida que as épocas passam, o algoritmo aprende e seu erro quadrático médio no conjunto de treinamento diminui, juntamente com o erro de predição no conjunto de validação. </a:t>
            </a:r>
            <a:endParaRPr lang="pt-BR" dirty="0" smtClean="0"/>
          </a:p>
          <a:p>
            <a:r>
              <a:rPr lang="pt-BR" dirty="0" smtClean="0"/>
              <a:t>No </a:t>
            </a:r>
            <a:r>
              <a:rPr lang="pt-BR" dirty="0"/>
              <a:t>entanto, após algumas épocas, o erro de validação para de diminuir e começa a voltar a crescer. Isso indica que o modelo começou a sobreajustar os dados de treinamento. </a:t>
            </a:r>
            <a:endParaRPr lang="pt-BR" dirty="0" smtClean="0"/>
          </a:p>
          <a:p>
            <a:r>
              <a:rPr lang="pt-BR" dirty="0" smtClean="0"/>
              <a:t>Com </a:t>
            </a:r>
            <a:r>
              <a:rPr lang="pt-BR" dirty="0"/>
              <a:t>a parada antecipada, você apenas para de treinar assim que o erro de validação atinge o mínimo.</a:t>
            </a:r>
          </a:p>
          <a:p>
            <a:endParaRPr lang="pt-BR" dirty="0"/>
          </a:p>
        </p:txBody>
      </p:sp>
    </p:spTree>
    <p:extLst>
      <p:ext uri="{BB962C8B-B14F-4D97-AF65-F5344CB8AC3E}">
        <p14:creationId xmlns:p14="http://schemas.microsoft.com/office/powerpoint/2010/main" val="2484216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6369095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330725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5021</TotalTime>
  <Words>19907</Words>
  <Application>Microsoft Office PowerPoint</Application>
  <PresentationFormat>Widescreen</PresentationFormat>
  <Paragraphs>1814</Paragraphs>
  <Slides>114</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Arial</vt:lpstr>
      <vt:lpstr>Calibri</vt:lpstr>
      <vt:lpstr>Calibri Light</vt:lpstr>
      <vt:lpstr>Cambria Math</vt:lpstr>
      <vt:lpstr>Courier New</vt:lpstr>
      <vt:lpstr>Times New Roman</vt:lpstr>
      <vt:lpstr>Wingdings</vt:lpstr>
      <vt:lpstr>Office Theme</vt:lpstr>
      <vt:lpstr>TP555 - Inteligência Artificial e Machine Learning: Regressão Linear</vt:lpstr>
      <vt:lpstr>Motivação</vt:lpstr>
      <vt:lpstr>Motivação</vt:lpstr>
      <vt:lpstr>Regressão Linear</vt:lpstr>
      <vt:lpstr>Regressão Linear</vt:lpstr>
      <vt:lpstr>Definição do Problema</vt:lpstr>
      <vt:lpstr>Função de Erro</vt:lpstr>
      <vt:lpstr>Minimizando a Função de Erro</vt:lpstr>
      <vt:lpstr>Minimizando a Função de Erro</vt:lpstr>
      <vt:lpstr>Matriz Singular</vt:lpstr>
      <vt:lpstr>Causas para singularidade de Φ^T Φ </vt:lpstr>
      <vt:lpstr>Superfície de Erro</vt:lpstr>
      <vt:lpstr>Regressão Linear em Python</vt:lpstr>
      <vt:lpstr>Desvantagens da forma fechada (Eq. Normal)</vt:lpstr>
      <vt:lpstr>Gradiente Descendente</vt:lpstr>
      <vt:lpstr>Gradiente Ascendente</vt:lpstr>
      <vt:lpstr>Gradiente Descendente</vt:lpstr>
      <vt:lpstr>O Algoritmo do Gradiente do Descendente (GD)</vt:lpstr>
      <vt:lpstr>Exemplo #1</vt:lpstr>
      <vt:lpstr>Exemplo #2</vt:lpstr>
      <vt:lpstr>Exemplo #3</vt:lpstr>
      <vt:lpstr>Espaço de Busca dos Parâmetros</vt:lpstr>
      <vt:lpstr>Escolha do Passo de Aprendizagem</vt:lpstr>
      <vt:lpstr>Escolha do Passo de Aprendizagem</vt:lpstr>
      <vt:lpstr>Escolha do Passo de Aprendizagem</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por Batelada</vt:lpstr>
      <vt:lpstr>Implementação: Gradiente Descendente Estocástico</vt:lpstr>
      <vt:lpstr>Implementação: Gradiente Descendente Estocástico com Esquema de Ajuste de α</vt:lpstr>
      <vt:lpstr>Implementação: Gradiente Descendente Estocástico com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Escalonamento de Features</vt:lpstr>
      <vt:lpstr>Escalonamento de Features com SciKit-Learn</vt:lpstr>
      <vt:lpstr>PowerPoint Presentation</vt:lpstr>
      <vt:lpstr>Avisos</vt:lpstr>
      <vt:lpstr>Recapitulando</vt:lpstr>
      <vt:lpstr>Extensão para modelos não-lineares </vt:lpstr>
      <vt:lpstr>Extensão para modelos não-lineares </vt:lpstr>
      <vt:lpstr>Regressão Polinomial</vt:lpstr>
      <vt:lpstr>Regressão Polinomial com SciKit-Learn</vt:lpstr>
      <vt:lpstr>Regressão Polinomial: Qual ordem usar?</vt:lpstr>
      <vt:lpstr>Regressão Polinomial: Qual ordem usar?</vt:lpstr>
      <vt:lpstr>Obervações quanto à Regressão Polinomial</vt:lpstr>
      <vt:lpstr>A maldição da complexidade</vt:lpstr>
      <vt:lpstr>Capacidade e generalização de um modelo</vt:lpstr>
      <vt:lpstr>Sobreajuste e subajuste</vt:lpstr>
      <vt:lpstr>Sobreajuste (Resumo)</vt:lpstr>
      <vt:lpstr>Subajuste (Resumo)</vt:lpstr>
      <vt:lpstr>Erros envolvidos no processo de aproximação</vt:lpstr>
      <vt:lpstr>Erros envolvidos no processo de aproximação</vt:lpstr>
      <vt:lpstr>Erros envolvidos no processo de aproximação</vt:lpstr>
      <vt:lpstr>Como avaliar e escolher a melhor hipótese?</vt:lpstr>
      <vt:lpstr>Validação cruzada</vt:lpstr>
      <vt:lpstr>Comportamento “típico” dos erros de treinamento e validação</vt:lpstr>
      <vt:lpstr>Formas de validação cruzada</vt:lpstr>
      <vt:lpstr>Holdout</vt:lpstr>
      <vt:lpstr>Holdout com SciKit-Learn</vt:lpstr>
      <vt:lpstr>k-Fold</vt:lpstr>
      <vt:lpstr>k-Fold</vt:lpstr>
      <vt:lpstr>k-Fold com SciKit-Learn</vt:lpstr>
      <vt:lpstr>Leave-p-out</vt:lpstr>
      <vt:lpstr>Leave-p-out com SciKit-Learn</vt:lpstr>
      <vt:lpstr>Comparação</vt:lpstr>
      <vt:lpstr>Qual ordem escolher para o modelo?</vt:lpstr>
      <vt:lpstr>Curvas de Aprendizado</vt:lpstr>
      <vt:lpstr>Curvas de Aprendizado: Polinômio de ordem 1</vt:lpstr>
      <vt:lpstr>Curvas de Aprendizado: Polinômio de ordem 20</vt:lpstr>
      <vt:lpstr>Curvas de Aprendizado: Polinômio de ordem 2</vt:lpstr>
      <vt:lpstr>Regularização</vt:lpstr>
      <vt:lpstr>Ridge regression</vt:lpstr>
      <vt:lpstr>Ridge regression</vt:lpstr>
      <vt:lpstr>Ridge regression</vt:lpstr>
      <vt:lpstr>Ridge regression com a biblioteca Scikit-Learn</vt:lpstr>
      <vt:lpstr>Ridge regression: Exemplo</vt:lpstr>
      <vt:lpstr>Ridge regression: Exemplo</vt:lpstr>
      <vt:lpstr>LASSO regression</vt:lpstr>
      <vt:lpstr>LASSO regression</vt:lpstr>
      <vt:lpstr>Interpretação Geométrica</vt:lpstr>
      <vt:lpstr>Elastic-net</vt:lpstr>
      <vt:lpstr>Early stopping</vt:lpstr>
      <vt:lpstr>Early stopping</vt:lpstr>
      <vt:lpstr>PowerPoint Presentation</vt:lpstr>
      <vt:lpstr>PowerPoint Presentation</vt:lpstr>
      <vt:lpstr>Seleção de variáveis</vt:lpstr>
      <vt:lpstr>Tarefas e Avisos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Escalonamento de Features</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1435</cp:revision>
  <dcterms:created xsi:type="dcterms:W3CDTF">2020-02-17T11:18:32Z</dcterms:created>
  <dcterms:modified xsi:type="dcterms:W3CDTF">2020-04-03T20:35:17Z</dcterms:modified>
</cp:coreProperties>
</file>